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52" r:id="rId2"/>
    <p:sldId id="1425" r:id="rId3"/>
    <p:sldId id="1422" r:id="rId4"/>
    <p:sldId id="1423" r:id="rId5"/>
    <p:sldId id="1424" r:id="rId6"/>
    <p:sldId id="1479" r:id="rId7"/>
    <p:sldId id="1631" r:id="rId8"/>
    <p:sldId id="1646" r:id="rId9"/>
    <p:sldId id="1638" r:id="rId10"/>
    <p:sldId id="1630" r:id="rId11"/>
    <p:sldId id="1591" r:id="rId12"/>
    <p:sldId id="1614" r:id="rId13"/>
    <p:sldId id="1616" r:id="rId14"/>
    <p:sldId id="1629" r:id="rId15"/>
    <p:sldId id="1617" r:id="rId16"/>
    <p:sldId id="1639" r:id="rId17"/>
    <p:sldId id="1584" r:id="rId18"/>
    <p:sldId id="1585" r:id="rId19"/>
    <p:sldId id="1581" r:id="rId20"/>
    <p:sldId id="1579" r:id="rId21"/>
    <p:sldId id="1580" r:id="rId22"/>
    <p:sldId id="1642" r:id="rId23"/>
    <p:sldId id="1566" r:id="rId24"/>
    <p:sldId id="1567" r:id="rId25"/>
    <p:sldId id="1643" r:id="rId26"/>
    <p:sldId id="1570" r:id="rId27"/>
    <p:sldId id="1637" r:id="rId28"/>
    <p:sldId id="1571" r:id="rId29"/>
    <p:sldId id="1573" r:id="rId30"/>
    <p:sldId id="1574" r:id="rId31"/>
    <p:sldId id="1484" r:id="rId32"/>
    <p:sldId id="1575" r:id="rId33"/>
    <p:sldId id="1644" r:id="rId34"/>
    <p:sldId id="1645" r:id="rId35"/>
    <p:sldId id="1027"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iruté Awasth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0A1"/>
    <a:srgbClr val="2C2C2C"/>
    <a:srgbClr val="FCF8DE"/>
    <a:srgbClr val="872E07"/>
    <a:srgbClr val="B9420D"/>
    <a:srgbClr val="A19574"/>
    <a:srgbClr val="8F6E4E"/>
    <a:srgbClr val="C3986D"/>
    <a:srgbClr val="C8C800"/>
    <a:srgbClr val="D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82" autoAdjust="0"/>
    <p:restoredTop sz="53061" autoAdjust="0"/>
  </p:normalViewPr>
  <p:slideViewPr>
    <p:cSldViewPr>
      <p:cViewPr>
        <p:scale>
          <a:sx n="80" d="100"/>
          <a:sy n="80" d="100"/>
        </p:scale>
        <p:origin x="-1744" y="-88"/>
      </p:cViewPr>
      <p:guideLst>
        <p:guide orient="horz" pos="4319"/>
        <p:guide pos="4943"/>
      </p:guideLst>
    </p:cSldViewPr>
  </p:slideViewPr>
  <p:outlineViewPr>
    <p:cViewPr>
      <p:scale>
        <a:sx n="33" d="100"/>
        <a:sy n="33" d="100"/>
      </p:scale>
      <p:origin x="0" y="6000"/>
    </p:cViewPr>
  </p:outlineViewPr>
  <p:notesTextViewPr>
    <p:cViewPr>
      <p:scale>
        <a:sx n="100" d="100"/>
        <a:sy n="100" d="100"/>
      </p:scale>
      <p:origin x="0" y="0"/>
    </p:cViewPr>
  </p:notesTextViewPr>
  <p:sorterViewPr>
    <p:cViewPr>
      <p:scale>
        <a:sx n="197" d="100"/>
        <a:sy n="197" d="100"/>
      </p:scale>
      <p:origin x="0" y="10520"/>
    </p:cViewPr>
  </p:sorterViewPr>
  <p:notesViewPr>
    <p:cSldViewPr>
      <p:cViewPr varScale="1">
        <p:scale>
          <a:sx n="105" d="100"/>
          <a:sy n="105" d="100"/>
        </p:scale>
        <p:origin x="-317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ApigeeCorporation:Downloads:ROI%20KPI%20Chain%20Working%20(Recovered).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ApigeeCorporation:Documents:3%20keys%20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0878184293600207"/>
          <c:y val="0.0"/>
          <c:w val="0.702380952380952"/>
          <c:h val="0.983333333333333"/>
        </c:manualLayout>
      </c:layout>
      <c:pieChart>
        <c:varyColors val="1"/>
        <c:ser>
          <c:idx val="0"/>
          <c:order val="0"/>
          <c:explosion val="5"/>
          <c:dPt>
            <c:idx val="0"/>
            <c:bubble3D val="0"/>
            <c:spPr>
              <a:solidFill>
                <a:schemeClr val="accent6">
                  <a:lumMod val="20000"/>
                  <a:lumOff val="80000"/>
                </a:schemeClr>
              </a:solidFill>
            </c:spPr>
          </c:dPt>
          <c:dPt>
            <c:idx val="1"/>
            <c:bubble3D val="0"/>
            <c:spPr>
              <a:solidFill>
                <a:schemeClr val="accent6"/>
              </a:solidFill>
            </c:spPr>
          </c:dPt>
          <c:dLbls>
            <c:txPr>
              <a:bodyPr/>
              <a:lstStyle/>
              <a:p>
                <a:pPr>
                  <a:defRPr sz="2000"/>
                </a:pPr>
                <a:endParaRPr lang="en-US"/>
              </a:p>
            </c:txPr>
            <c:dLblPos val="ctr"/>
            <c:showLegendKey val="0"/>
            <c:showVal val="1"/>
            <c:showCatName val="0"/>
            <c:showSerName val="0"/>
            <c:showPercent val="0"/>
            <c:showBubbleSize val="0"/>
            <c:showLeaderLines val="1"/>
          </c:dLbls>
          <c:cat>
            <c:strRef>
              <c:f>Charts!$E$7:$E$8</c:f>
              <c:strCache>
                <c:ptCount val="2"/>
                <c:pt idx="0">
                  <c:v>Digital Dabblers</c:v>
                </c:pt>
                <c:pt idx="1">
                  <c:v>Digital Competitors</c:v>
                </c:pt>
              </c:strCache>
            </c:strRef>
          </c:cat>
          <c:val>
            <c:numRef>
              <c:f>Charts!$D$26:$E$26</c:f>
              <c:numCache>
                <c:formatCode>0%</c:formatCode>
                <c:ptCount val="2"/>
                <c:pt idx="0">
                  <c:v>0.333333333333333</c:v>
                </c:pt>
                <c:pt idx="1">
                  <c:v>0.666666666666667</c:v>
                </c:pt>
              </c:numCache>
            </c:numRef>
          </c:val>
        </c:ser>
        <c:dLbls>
          <c:showLegendKey val="0"/>
          <c:showVal val="0"/>
          <c:showCatName val="0"/>
          <c:showSerName val="0"/>
          <c:showPercent val="0"/>
          <c:showBubbleSize val="0"/>
          <c:showLeaderLines val="1"/>
        </c:dLbls>
        <c:firstSliceAng val="120"/>
      </c:pieChart>
    </c:plotArea>
    <c:plotVisOnly val="1"/>
    <c:dispBlanksAs val="gap"/>
    <c:showDLblsOverMax val="0"/>
  </c:chart>
  <c:txPr>
    <a:bodyPr/>
    <a:lstStyle/>
    <a:p>
      <a:pPr>
        <a:defRPr sz="2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234870953630796"/>
          <c:y val="0.0"/>
          <c:w val="0.686507936507936"/>
          <c:h val="0.961111111111111"/>
        </c:manualLayout>
      </c:layout>
      <c:pieChart>
        <c:varyColors val="1"/>
        <c:ser>
          <c:idx val="0"/>
          <c:order val="0"/>
          <c:explosion val="6"/>
          <c:dPt>
            <c:idx val="0"/>
            <c:bubble3D val="0"/>
            <c:spPr>
              <a:solidFill>
                <a:schemeClr val="accent6">
                  <a:lumMod val="20000"/>
                  <a:lumOff val="80000"/>
                </a:schemeClr>
              </a:solidFill>
            </c:spPr>
          </c:dPt>
          <c:dPt>
            <c:idx val="1"/>
            <c:bubble3D val="0"/>
            <c:spPr>
              <a:solidFill>
                <a:schemeClr val="accent6"/>
              </a:solidFill>
            </c:spPr>
          </c:dPt>
          <c:dLbls>
            <c:txPr>
              <a:bodyPr/>
              <a:lstStyle/>
              <a:p>
                <a:pPr>
                  <a:defRPr sz="2000"/>
                </a:pPr>
                <a:endParaRPr lang="en-US"/>
              </a:p>
            </c:txPr>
            <c:dLblPos val="ctr"/>
            <c:showLegendKey val="0"/>
            <c:showVal val="1"/>
            <c:showCatName val="0"/>
            <c:showSerName val="0"/>
            <c:showPercent val="0"/>
            <c:showBubbleSize val="0"/>
            <c:showLeaderLines val="1"/>
          </c:dLbls>
          <c:cat>
            <c:strRef>
              <c:f>Charts!$E$7:$E$8</c:f>
              <c:strCache>
                <c:ptCount val="2"/>
                <c:pt idx="0">
                  <c:v>Digital Dabblers</c:v>
                </c:pt>
                <c:pt idx="1">
                  <c:v>Digital Competitors</c:v>
                </c:pt>
              </c:strCache>
            </c:strRef>
          </c:cat>
          <c:val>
            <c:numRef>
              <c:f>Charts!$D$50:$E$50</c:f>
              <c:numCache>
                <c:formatCode>0%</c:formatCode>
                <c:ptCount val="2"/>
                <c:pt idx="0">
                  <c:v>0.1875</c:v>
                </c:pt>
                <c:pt idx="1">
                  <c:v>0.8125</c:v>
                </c:pt>
              </c:numCache>
            </c:numRef>
          </c:val>
        </c:ser>
        <c:dLbls>
          <c:showLegendKey val="0"/>
          <c:showVal val="0"/>
          <c:showCatName val="0"/>
          <c:showSerName val="0"/>
          <c:showPercent val="0"/>
          <c:showBubbleSize val="0"/>
          <c:showLeaderLines val="1"/>
        </c:dLbls>
        <c:firstSliceAng val="145"/>
      </c:pieChart>
    </c:plotArea>
    <c:plotVisOnly val="1"/>
    <c:dispBlanksAs val="gap"/>
    <c:showDLblsOverMax val="0"/>
  </c:chart>
  <c:txPr>
    <a:bodyPr/>
    <a:lstStyle/>
    <a:p>
      <a:pPr>
        <a:defRPr sz="2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0"/>
    <c:plotArea>
      <c:layout>
        <c:manualLayout>
          <c:layoutTarget val="inner"/>
          <c:xMode val="edge"/>
          <c:yMode val="edge"/>
          <c:x val="0.0354304842584652"/>
          <c:y val="0.0"/>
          <c:w val="0.623937866411558"/>
          <c:h val="0.985242325089113"/>
        </c:manualLayout>
      </c:layout>
      <c:pieChart>
        <c:varyColors val="1"/>
        <c:ser>
          <c:idx val="0"/>
          <c:order val="0"/>
          <c:explosion val="5"/>
          <c:dPt>
            <c:idx val="0"/>
            <c:bubble3D val="0"/>
            <c:spPr>
              <a:solidFill>
                <a:schemeClr val="accent6">
                  <a:lumMod val="40000"/>
                  <a:lumOff val="60000"/>
                </a:schemeClr>
              </a:solidFill>
            </c:spPr>
          </c:dPt>
          <c:dPt>
            <c:idx val="1"/>
            <c:bubble3D val="0"/>
            <c:spPr>
              <a:solidFill>
                <a:schemeClr val="accent6"/>
              </a:solidFill>
            </c:spPr>
          </c:dPt>
          <c:dLbls>
            <c:txPr>
              <a:bodyPr/>
              <a:lstStyle/>
              <a:p>
                <a:pPr>
                  <a:defRPr sz="2000"/>
                </a:pPr>
                <a:endParaRPr lang="en-US"/>
              </a:p>
            </c:txPr>
            <c:dLblPos val="ctr"/>
            <c:showLegendKey val="0"/>
            <c:showVal val="0"/>
            <c:showCatName val="0"/>
            <c:showSerName val="0"/>
            <c:showPercent val="1"/>
            <c:showBubbleSize val="0"/>
            <c:separator>
</c:separator>
            <c:showLeaderLines val="1"/>
          </c:dLbls>
          <c:cat>
            <c:strRef>
              <c:f>Charts!$E$7:$E$8</c:f>
              <c:strCache>
                <c:ptCount val="2"/>
                <c:pt idx="0">
                  <c:v>Digital Dabblers</c:v>
                </c:pt>
                <c:pt idx="1">
                  <c:v>Digital Competitors</c:v>
                </c:pt>
              </c:strCache>
            </c:strRef>
          </c:cat>
          <c:val>
            <c:numRef>
              <c:f>Charts!$F$7:$F$8</c:f>
              <c:numCache>
                <c:formatCode>General</c:formatCode>
                <c:ptCount val="2"/>
                <c:pt idx="0">
                  <c:v>95.0</c:v>
                </c:pt>
                <c:pt idx="1">
                  <c:v>105.0</c:v>
                </c:pt>
              </c:numCache>
            </c:numRef>
          </c:val>
        </c:ser>
        <c:dLbls>
          <c:showLegendKey val="0"/>
          <c:showVal val="0"/>
          <c:showCatName val="0"/>
          <c:showSerName val="0"/>
          <c:showPercent val="0"/>
          <c:showBubbleSize val="0"/>
          <c:showLeaderLines val="1"/>
        </c:dLbls>
        <c:firstSliceAng val="95"/>
      </c:pieChart>
    </c:plotArea>
    <c:plotVisOnly val="1"/>
    <c:dispBlanksAs val="gap"/>
    <c:showDLblsOverMax val="0"/>
  </c:chart>
  <c:txPr>
    <a:bodyPr/>
    <a:lstStyle/>
    <a:p>
      <a:pPr>
        <a:defRPr sz="24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8400175470286"/>
          <c:y val="0.0"/>
          <c:w val="0.840367627650596"/>
          <c:h val="0.930162390889844"/>
        </c:manualLayout>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accent6">
                  <a:lumMod val="20000"/>
                  <a:lumOff val="80000"/>
                </a:schemeClr>
              </a:solidFill>
            </c:spPr>
          </c:dPt>
          <c:dPt>
            <c:idx val="1"/>
            <c:invertIfNegative val="0"/>
            <c:bubble3D val="0"/>
            <c:spPr>
              <a:solidFill>
                <a:schemeClr val="accent6"/>
              </a:solidFill>
            </c:spPr>
          </c:dPt>
          <c:dLbls>
            <c:numFmt formatCode="0%" sourceLinked="0"/>
            <c:txPr>
              <a:bodyPr/>
              <a:lstStyle/>
              <a:p>
                <a:pPr>
                  <a:defRPr sz="1400"/>
                </a:pPr>
                <a:endParaRPr lang="en-US"/>
              </a:p>
            </c:txPr>
            <c:showLegendKey val="0"/>
            <c:showVal val="1"/>
            <c:showCatName val="0"/>
            <c:showSerName val="0"/>
            <c:showPercent val="0"/>
            <c:showBubbleSize val="0"/>
            <c:showLeaderLines val="0"/>
          </c:dLbls>
          <c:cat>
            <c:strRef>
              <c:f>Sheet1!$A$2:$A$3</c:f>
              <c:strCache>
                <c:ptCount val="2"/>
                <c:pt idx="0">
                  <c:v>Category 1</c:v>
                </c:pt>
                <c:pt idx="1">
                  <c:v>Category 2</c:v>
                </c:pt>
              </c:strCache>
            </c:strRef>
          </c:cat>
          <c:val>
            <c:numRef>
              <c:f>Sheet1!$B$2:$B$3</c:f>
              <c:numCache>
                <c:formatCode>General</c:formatCode>
                <c:ptCount val="2"/>
                <c:pt idx="0">
                  <c:v>0.5</c:v>
                </c:pt>
                <c:pt idx="1">
                  <c:v>0.83</c:v>
                </c:pt>
              </c:numCache>
            </c:numRef>
          </c:val>
        </c:ser>
        <c:dLbls>
          <c:showLegendKey val="0"/>
          <c:showVal val="0"/>
          <c:showCatName val="0"/>
          <c:showSerName val="0"/>
          <c:showPercent val="0"/>
          <c:showBubbleSize val="0"/>
        </c:dLbls>
        <c:gapWidth val="50"/>
        <c:axId val="-2047844632"/>
        <c:axId val="-2094390696"/>
      </c:barChart>
      <c:catAx>
        <c:axId val="-2047844632"/>
        <c:scaling>
          <c:orientation val="minMax"/>
        </c:scaling>
        <c:delete val="1"/>
        <c:axPos val="b"/>
        <c:majorTickMark val="out"/>
        <c:minorTickMark val="none"/>
        <c:tickLblPos val="nextTo"/>
        <c:crossAx val="-2094390696"/>
        <c:crosses val="autoZero"/>
        <c:auto val="1"/>
        <c:lblAlgn val="ctr"/>
        <c:lblOffset val="100"/>
        <c:noMultiLvlLbl val="0"/>
      </c:catAx>
      <c:valAx>
        <c:axId val="-2094390696"/>
        <c:scaling>
          <c:orientation val="minMax"/>
          <c:max val="1.0"/>
        </c:scaling>
        <c:delete val="1"/>
        <c:axPos val="l"/>
        <c:majorGridlines>
          <c:spPr>
            <a:ln w="3175" cmpd="sng">
              <a:solidFill>
                <a:schemeClr val="accent1"/>
              </a:solidFill>
            </a:ln>
          </c:spPr>
        </c:majorGridlines>
        <c:numFmt formatCode="General" sourceLinked="1"/>
        <c:majorTickMark val="out"/>
        <c:minorTickMark val="none"/>
        <c:tickLblPos val="nextTo"/>
        <c:crossAx val="-2047844632"/>
        <c:crosses val="autoZero"/>
        <c:crossBetween val="between"/>
        <c:majorUnit val="0.2"/>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manualLayout>
          <c:layoutTarget val="inner"/>
          <c:xMode val="edge"/>
          <c:yMode val="edge"/>
          <c:x val="0.0465277777777778"/>
          <c:y val="0.0138888888888889"/>
          <c:w val="0.572222222222222"/>
          <c:h val="0.953703703703704"/>
        </c:manualLayout>
      </c:layout>
      <c:pieChart>
        <c:varyColors val="1"/>
        <c:ser>
          <c:idx val="0"/>
          <c:order val="0"/>
          <c:explosion val="10"/>
          <c:dLbls>
            <c:numFmt formatCode="0%" sourceLinked="0"/>
            <c:dLblPos val="bestFit"/>
            <c:showLegendKey val="0"/>
            <c:showVal val="1"/>
            <c:showCatName val="1"/>
            <c:showSerName val="0"/>
            <c:showPercent val="0"/>
            <c:showBubbleSize val="0"/>
            <c:separator>
</c:separator>
            <c:showLeaderLines val="1"/>
          </c:dLbls>
          <c:cat>
            <c:strRef>
              <c:f>Sheet1!$D$6:$D$14</c:f>
              <c:strCache>
                <c:ptCount val="9"/>
                <c:pt idx="0">
                  <c:v>CDO</c:v>
                </c:pt>
                <c:pt idx="1">
                  <c:v>Other IT</c:v>
                </c:pt>
                <c:pt idx="2">
                  <c:v>Other</c:v>
                </c:pt>
                <c:pt idx="3">
                  <c:v>Other Mktng</c:v>
                </c:pt>
                <c:pt idx="4">
                  <c:v>Other C-level</c:v>
                </c:pt>
                <c:pt idx="5">
                  <c:v>CMO</c:v>
                </c:pt>
                <c:pt idx="6">
                  <c:v>CIO</c:v>
                </c:pt>
                <c:pt idx="7">
                  <c:v>CTO</c:v>
                </c:pt>
                <c:pt idx="8">
                  <c:v>CEO</c:v>
                </c:pt>
              </c:strCache>
            </c:strRef>
          </c:cat>
          <c:val>
            <c:numRef>
              <c:f>Sheet1!$E$6:$E$14</c:f>
              <c:numCache>
                <c:formatCode>###0.0%</c:formatCode>
                <c:ptCount val="9"/>
                <c:pt idx="0">
                  <c:v>0.0707619145516119</c:v>
                </c:pt>
                <c:pt idx="1">
                  <c:v>0.0208103188091118</c:v>
                </c:pt>
                <c:pt idx="2">
                  <c:v>0.0196884846146972</c:v>
                </c:pt>
                <c:pt idx="3">
                  <c:v>0.0152404528917302</c:v>
                </c:pt>
                <c:pt idx="4">
                  <c:v>0.0288915316427376</c:v>
                </c:pt>
                <c:pt idx="5">
                  <c:v>0.0761376088892086</c:v>
                </c:pt>
                <c:pt idx="6">
                  <c:v>0.217048162269388</c:v>
                </c:pt>
                <c:pt idx="7">
                  <c:v>0.256385023254854</c:v>
                </c:pt>
                <c:pt idx="8">
                  <c:v>0.295036503076661</c:v>
                </c:pt>
              </c:numCache>
            </c:numRef>
          </c:val>
        </c:ser>
        <c:dLbls>
          <c:showLegendKey val="0"/>
          <c:showVal val="0"/>
          <c:showCatName val="0"/>
          <c:showSerName val="0"/>
          <c:showPercent val="0"/>
          <c:showBubbleSize val="0"/>
          <c:showLeaderLines val="1"/>
        </c:dLbls>
        <c:firstSliceAng val="45"/>
      </c:pieChart>
    </c:plotArea>
    <c:plotVisOnly val="1"/>
    <c:dispBlanksAs val="gap"/>
    <c:showDLblsOverMax val="0"/>
  </c:chart>
  <c:txPr>
    <a:bodyPr/>
    <a:lstStyle/>
    <a:p>
      <a:pPr>
        <a:defRPr sz="12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2314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fld id="{60117620-5600-40F7-93FF-829E2656C65F}" type="datetimeFigureOut">
              <a:rPr lang="en-US"/>
              <a:pPr>
                <a:defRPr/>
              </a:pPr>
              <a:t>2/7/14</a:t>
            </a:fld>
            <a:endParaRPr lang="en-US" dirty="0"/>
          </a:p>
        </p:txBody>
      </p:sp>
      <p:sp>
        <p:nvSpPr>
          <p:cNvPr id="2314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2314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9A9D320B-8260-4209-BC0F-4C8F3C59FD07}" type="slidenum">
              <a:rPr lang="en-US"/>
              <a:pPr>
                <a:defRPr/>
              </a:pPr>
              <a:t>‹#›</a:t>
            </a:fld>
            <a:endParaRPr lang="en-US" dirty="0"/>
          </a:p>
        </p:txBody>
      </p:sp>
    </p:spTree>
    <p:extLst>
      <p:ext uri="{BB962C8B-B14F-4D97-AF65-F5344CB8AC3E}">
        <p14:creationId xmlns:p14="http://schemas.microsoft.com/office/powerpoint/2010/main" val="3753481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9AD9562-902C-4267-8890-2EA86B1D1AA6}" type="datetimeFigureOut">
              <a:rPr lang="en-US"/>
              <a:pPr>
                <a:defRPr/>
              </a:pPr>
              <a:t>2/7/14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2E84A27-352A-4507-865F-96A08A6E1E77}" type="slidenum">
              <a:rPr lang="en-US"/>
              <a:pPr>
                <a:defRPr/>
              </a:pPr>
              <a:t>‹#›</a:t>
            </a:fld>
            <a:endParaRPr lang="en-US" dirty="0"/>
          </a:p>
        </p:txBody>
      </p:sp>
    </p:spTree>
    <p:extLst>
      <p:ext uri="{BB962C8B-B14F-4D97-AF65-F5344CB8AC3E}">
        <p14:creationId xmlns:p14="http://schemas.microsoft.com/office/powerpoint/2010/main" val="11109839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 Attribution-Share Alike 3.0 United States License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strongly can we make the connection</a:t>
            </a:r>
            <a:r>
              <a:rPr lang="en-US" baseline="0" dirty="0" smtClean="0"/>
              <a:t> between their users (which is clear), the usage (which is clear) and then their revenue?</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18</a:t>
            </a:fld>
            <a:endParaRPr lang="en-US" dirty="0"/>
          </a:p>
        </p:txBody>
      </p:sp>
    </p:spTree>
    <p:extLst>
      <p:ext uri="{BB962C8B-B14F-4D97-AF65-F5344CB8AC3E}">
        <p14:creationId xmlns:p14="http://schemas.microsoft.com/office/powerpoint/2010/main" val="410366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Walgreens</a:t>
            </a:r>
          </a:p>
          <a:p>
            <a:r>
              <a:rPr lang="en-US" baseline="0" dirty="0" smtClean="0"/>
              <a:t>Strategy: Expose key services as APIs internally to offer new app driven use cases such as prescription refill, photo printing </a:t>
            </a:r>
            <a:r>
              <a:rPr lang="en-US" baseline="0" dirty="0" err="1" smtClean="0"/>
              <a:t>etc</a:t>
            </a:r>
            <a:r>
              <a:rPr lang="en-US" baseline="0" dirty="0" smtClean="0"/>
              <a:t> </a:t>
            </a:r>
          </a:p>
          <a:p>
            <a:r>
              <a:rPr lang="en-US" baseline="0" dirty="0" smtClean="0"/>
              <a:t>but also drive new partnerships within and outside the company</a:t>
            </a:r>
            <a:endParaRPr lang="en-US" dirty="0" smtClean="0"/>
          </a:p>
          <a:p>
            <a:endParaRPr lang="en-US" dirty="0" smtClean="0"/>
          </a:p>
          <a:p>
            <a:endParaRPr lang="en-US" dirty="0" smtClean="0"/>
          </a:p>
          <a:p>
            <a:r>
              <a:rPr lang="en-US" dirty="0" smtClean="0"/>
              <a:t>Three key KPIs</a:t>
            </a:r>
          </a:p>
          <a:p>
            <a:r>
              <a:rPr lang="en-US" dirty="0" smtClean="0"/>
              <a:t>Agility – rate of improvement</a:t>
            </a:r>
          </a:p>
          <a:p>
            <a:r>
              <a:rPr lang="en-US" dirty="0" smtClean="0"/>
              <a:t>Innovation – rate of new apps and APIs to offer new products/services</a:t>
            </a:r>
            <a:r>
              <a:rPr lang="en-US" baseline="0" dirty="0" smtClean="0"/>
              <a:t> inside and outside the company</a:t>
            </a:r>
          </a:p>
          <a:p>
            <a:r>
              <a:rPr lang="en-US" baseline="0" dirty="0" smtClean="0"/>
              <a:t>Ecosystem density – transform oneself as a key part of inter enterprise digital value chains</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19</a:t>
            </a:fld>
            <a:endParaRPr lang="en-US" dirty="0"/>
          </a:p>
        </p:txBody>
      </p:sp>
    </p:spTree>
    <p:extLst>
      <p:ext uri="{BB962C8B-B14F-4D97-AF65-F5344CB8AC3E}">
        <p14:creationId xmlns:p14="http://schemas.microsoft.com/office/powerpoint/2010/main" val="94346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Walgreens</a:t>
            </a:r>
          </a:p>
          <a:p>
            <a:r>
              <a:rPr lang="en-US" baseline="0" dirty="0" smtClean="0"/>
              <a:t>Strategy: Expose key services as APIs internally to offer new app driven use cases such as prescription refill, photo printing </a:t>
            </a:r>
            <a:r>
              <a:rPr lang="en-US" baseline="0" dirty="0" err="1" smtClean="0"/>
              <a:t>etc</a:t>
            </a:r>
            <a:r>
              <a:rPr lang="en-US" baseline="0" dirty="0" smtClean="0"/>
              <a:t> </a:t>
            </a:r>
          </a:p>
          <a:p>
            <a:r>
              <a:rPr lang="en-US" baseline="0" dirty="0" smtClean="0"/>
              <a:t>but also drive new partnerships within and outside the company</a:t>
            </a:r>
            <a:endParaRPr lang="en-US" dirty="0" smtClean="0"/>
          </a:p>
          <a:p>
            <a:endParaRPr lang="en-US" dirty="0" smtClean="0"/>
          </a:p>
          <a:p>
            <a:endParaRPr lang="en-US" dirty="0" smtClean="0"/>
          </a:p>
          <a:p>
            <a:r>
              <a:rPr lang="en-US" dirty="0" smtClean="0"/>
              <a:t>Three key KPIs</a:t>
            </a:r>
          </a:p>
          <a:p>
            <a:r>
              <a:rPr lang="en-US" dirty="0" smtClean="0"/>
              <a:t>Agility – rate of improvement</a:t>
            </a:r>
          </a:p>
          <a:p>
            <a:r>
              <a:rPr lang="en-US" dirty="0" smtClean="0"/>
              <a:t>Innovation – rate of new apps and APIs to offer new products/services</a:t>
            </a:r>
            <a:r>
              <a:rPr lang="en-US" baseline="0" dirty="0" smtClean="0"/>
              <a:t> inside and outside the company</a:t>
            </a:r>
          </a:p>
          <a:p>
            <a:r>
              <a:rPr lang="en-US" baseline="0" dirty="0" smtClean="0"/>
              <a:t>Ecosystem density – transform oneself as a key part of inter enterprise digital value chains</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22</a:t>
            </a:fld>
            <a:endParaRPr lang="en-US" dirty="0"/>
          </a:p>
        </p:txBody>
      </p:sp>
    </p:spTree>
    <p:extLst>
      <p:ext uri="{BB962C8B-B14F-4D97-AF65-F5344CB8AC3E}">
        <p14:creationId xmlns:p14="http://schemas.microsoft.com/office/powerpoint/2010/main" val="943468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Coke</a:t>
            </a:r>
          </a:p>
          <a:p>
            <a:r>
              <a:rPr lang="en-US" dirty="0" smtClean="0"/>
              <a:t>Strategy:</a:t>
            </a:r>
            <a:r>
              <a:rPr lang="en-US" baseline="0" dirty="0" smtClean="0"/>
              <a:t> Offer engaging user experiences though dozens of apps and app driven innovative experiences</a:t>
            </a:r>
          </a:p>
          <a:p>
            <a:r>
              <a:rPr lang="en-US" baseline="0" dirty="0" smtClean="0"/>
              <a:t>Innovate in the app but also drive sales of core product and get the coke brand image as a cool, innovative product reinforced.</a:t>
            </a:r>
          </a:p>
          <a:p>
            <a:endParaRPr lang="en-US" baseline="0" dirty="0" smtClean="0"/>
          </a:p>
          <a:p>
            <a:r>
              <a:rPr lang="en-US" baseline="0" dirty="0" smtClean="0"/>
              <a:t>Three key KPIs</a:t>
            </a:r>
          </a:p>
          <a:p>
            <a:r>
              <a:rPr lang="en-US" baseline="0" dirty="0" smtClean="0"/>
              <a:t>Traffic</a:t>
            </a:r>
          </a:p>
          <a:p>
            <a:r>
              <a:rPr lang="en-US" baseline="0" dirty="0" smtClean="0"/>
              <a:t>Revenue</a:t>
            </a:r>
          </a:p>
          <a:p>
            <a:r>
              <a:rPr lang="en-US" baseline="0" dirty="0" smtClean="0"/>
              <a:t>Usage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25</a:t>
            </a:fld>
            <a:endParaRPr lang="en-US" dirty="0"/>
          </a:p>
        </p:txBody>
      </p:sp>
    </p:spTree>
    <p:extLst>
      <p:ext uri="{BB962C8B-B14F-4D97-AF65-F5344CB8AC3E}">
        <p14:creationId xmlns:p14="http://schemas.microsoft.com/office/powerpoint/2010/main" val="943468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27</a:t>
            </a:fld>
            <a:endParaRPr lang="en-US" dirty="0"/>
          </a:p>
        </p:txBody>
      </p:sp>
    </p:spTree>
    <p:extLst>
      <p:ext uri="{BB962C8B-B14F-4D97-AF65-F5344CB8AC3E}">
        <p14:creationId xmlns:p14="http://schemas.microsoft.com/office/powerpoint/2010/main" val="943468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Apple</a:t>
            </a:r>
          </a:p>
          <a:p>
            <a:r>
              <a:rPr lang="en-US" dirty="0" smtClean="0"/>
              <a:t>Strategy:</a:t>
            </a:r>
            <a:r>
              <a:rPr lang="en-US" baseline="0" dirty="0" smtClean="0"/>
              <a:t> Build a controlled but scalable developer platform enabling innovation and providing extremely rich and satisfying user experiences</a:t>
            </a:r>
          </a:p>
          <a:p>
            <a:endParaRPr lang="en-US" baseline="0" dirty="0" smtClean="0"/>
          </a:p>
          <a:p>
            <a:r>
              <a:rPr lang="en-US" baseline="0" dirty="0" smtClean="0"/>
              <a:t>Three KPIs</a:t>
            </a:r>
          </a:p>
          <a:p>
            <a:r>
              <a:rPr lang="en-US" baseline="0" dirty="0" smtClean="0"/>
              <a:t>Time to Success (shorten it through docs, samples, webinars </a:t>
            </a:r>
            <a:r>
              <a:rPr lang="en-US" baseline="0" dirty="0" err="1" smtClean="0"/>
              <a:t>etc</a:t>
            </a:r>
            <a:r>
              <a:rPr lang="en-US" baseline="0" dirty="0" smtClean="0"/>
              <a:t>)</a:t>
            </a:r>
          </a:p>
          <a:p>
            <a:r>
              <a:rPr lang="en-US" baseline="0" dirty="0" smtClean="0"/>
              <a:t>Rate of Success (increase by offering </a:t>
            </a:r>
            <a:r>
              <a:rPr lang="en-US" baseline="0" dirty="0" err="1" smtClean="0"/>
              <a:t>dev</a:t>
            </a:r>
            <a:r>
              <a:rPr lang="en-US" baseline="0" dirty="0" smtClean="0"/>
              <a:t> communities, knowledge sharing, nurturing programs </a:t>
            </a:r>
            <a:r>
              <a:rPr lang="en-US" baseline="0" dirty="0" err="1" smtClean="0"/>
              <a:t>etc</a:t>
            </a:r>
            <a:r>
              <a:rPr lang="en-US" baseline="0" dirty="0" smtClean="0"/>
              <a:t>)</a:t>
            </a:r>
          </a:p>
          <a:p>
            <a:r>
              <a:rPr lang="en-US" baseline="0" dirty="0" smtClean="0"/>
              <a:t>Engagement (Increase stickiness by introducing developers to more features and capabilities)</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28</a:t>
            </a:fld>
            <a:endParaRPr lang="en-US" dirty="0"/>
          </a:p>
        </p:txBody>
      </p:sp>
    </p:spTree>
    <p:extLst>
      <p:ext uri="{BB962C8B-B14F-4D97-AF65-F5344CB8AC3E}">
        <p14:creationId xmlns:p14="http://schemas.microsoft.com/office/powerpoint/2010/main" val="122230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Tracking</a:t>
            </a:r>
            <a:r>
              <a:rPr lang="en-US" baseline="0" dirty="0" smtClean="0"/>
              <a:t> and being transparent of upcoming releases so as not to surprise developers and users</a:t>
            </a:r>
          </a:p>
          <a:p>
            <a:pPr marL="171450" indent="-171450">
              <a:buFontTx/>
              <a:buChar char="-"/>
            </a:pPr>
            <a:r>
              <a:rPr lang="en-US" baseline="0" dirty="0" smtClean="0"/>
              <a:t>Scanning and manning social media to control </a:t>
            </a:r>
            <a:r>
              <a:rPr lang="en-US" baseline="0" dirty="0" err="1" smtClean="0"/>
              <a:t>dissat</a:t>
            </a:r>
            <a:r>
              <a:rPr lang="en-US" baseline="0" dirty="0" smtClean="0"/>
              <a:t> and get alerted to potential issues</a:t>
            </a:r>
          </a:p>
          <a:p>
            <a:pPr marL="171450" indent="-171450">
              <a:buFontTx/>
              <a:buChar char="-"/>
            </a:pPr>
            <a:r>
              <a:rPr lang="en-US" baseline="0" dirty="0" smtClean="0"/>
              <a:t>Tracking developer events and their efficacy and ROI</a:t>
            </a:r>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31</a:t>
            </a:fld>
            <a:endParaRPr lang="en-US" dirty="0"/>
          </a:p>
        </p:txBody>
      </p:sp>
    </p:spTree>
    <p:extLst>
      <p:ext uri="{BB962C8B-B14F-4D97-AF65-F5344CB8AC3E}">
        <p14:creationId xmlns:p14="http://schemas.microsoft.com/office/powerpoint/2010/main" val="943468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33</a:t>
            </a:fld>
            <a:endParaRPr lang="en-US" dirty="0"/>
          </a:p>
        </p:txBody>
      </p:sp>
    </p:spTree>
    <p:extLst>
      <p:ext uri="{BB962C8B-B14F-4D97-AF65-F5344CB8AC3E}">
        <p14:creationId xmlns:p14="http://schemas.microsoft.com/office/powerpoint/2010/main" val="347456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2</a:t>
            </a:fld>
            <a:endParaRPr lang="en-US" dirty="0"/>
          </a:p>
        </p:txBody>
      </p:sp>
    </p:spTree>
    <p:extLst>
      <p:ext uri="{BB962C8B-B14F-4D97-AF65-F5344CB8AC3E}">
        <p14:creationId xmlns:p14="http://schemas.microsoft.com/office/powerpoint/2010/main" val="428215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a:t>
            </a:r>
            <a:r>
              <a:rPr lang="en-US" baseline="0" dirty="0" smtClean="0"/>
              <a:t> about the tools and analysis.</a:t>
            </a:r>
          </a:p>
          <a:p>
            <a:endParaRPr lang="en-US" baseline="0" dirty="0" smtClean="0"/>
          </a:p>
          <a:p>
            <a:r>
              <a:rPr lang="en-US" baseline="0" dirty="0" smtClean="0"/>
              <a:t>It is about the speed of analysis, action, decision by the decision makers/actors and to course correct in </a:t>
            </a:r>
            <a:r>
              <a:rPr lang="en-US" baseline="0" smtClean="0"/>
              <a:t>real time.</a:t>
            </a:r>
            <a:endParaRPr lang="en-US"/>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8</a:t>
            </a:fld>
            <a:endParaRPr lang="en-US" dirty="0"/>
          </a:p>
        </p:txBody>
      </p:sp>
    </p:spTree>
    <p:extLst>
      <p:ext uri="{BB962C8B-B14F-4D97-AF65-F5344CB8AC3E}">
        <p14:creationId xmlns:p14="http://schemas.microsoft.com/office/powerpoint/2010/main" val="157521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How about Disney Magic Band scenarios as an example of predictive potential – see below:</a:t>
            </a:r>
          </a:p>
          <a:p>
            <a:endParaRPr lang="en-US" dirty="0" smtClean="0"/>
          </a:p>
          <a:p>
            <a:r>
              <a:rPr lang="en-US" dirty="0" smtClean="0"/>
              <a:t>Stop a moment and dream of the </a:t>
            </a:r>
            <a:r>
              <a:rPr lang="en-US" dirty="0" err="1" smtClean="0"/>
              <a:t>MagicBand</a:t>
            </a:r>
            <a:r>
              <a:rPr lang="en-US" dirty="0" smtClean="0"/>
              <a:t> possibilities.</a:t>
            </a:r>
          </a:p>
          <a:p>
            <a:endParaRPr lang="en-US" dirty="0" smtClean="0"/>
          </a:p>
          <a:p>
            <a:r>
              <a:rPr lang="en-US" dirty="0" smtClean="0"/>
              <a:t>The pitch that Disney is making is personalization. For each band, for example, Disney asks for the name and birthday of the person who’ll be wearing it. So if your kid is having a birthday in the park and there’s a character wandering nearby, that character can be notified to sneak up on your kid and creepily wish them a happy birthday individually.</a:t>
            </a:r>
          </a:p>
          <a:p>
            <a:endParaRPr lang="en-US" dirty="0" smtClean="0"/>
          </a:p>
          <a:p>
            <a:r>
              <a:rPr lang="en-US" dirty="0" smtClean="0"/>
              <a:t>Now, let’s dig a little deeper.</a:t>
            </a:r>
          </a:p>
          <a:p>
            <a:endParaRPr lang="en-US" dirty="0" smtClean="0"/>
          </a:p>
          <a:p>
            <a:r>
              <a:rPr lang="en-US" dirty="0" smtClean="0"/>
              <a:t>What does Disney get out of the deal? In short, it tracks everything you do, everything you buy, everything you eat, everything you ride, everywhere you go in the park. If the goal is to keep you in the park longer so you’ll spend more money, it can build AI models on itineraries, show schedules, line length, weather, etc., to figure out what influences stay length and cash expenditure. Perhaps there are a few levers they can pull to get money out of you.</a:t>
            </a:r>
          </a:p>
          <a:p>
            <a:endParaRPr lang="en-US" b="1" dirty="0" smtClean="0"/>
          </a:p>
          <a:p>
            <a:r>
              <a:rPr lang="en-US" b="1" dirty="0" smtClean="0"/>
              <a:t>Or perhaps its models know that your family is staying in a high-dollar luxury Disney resort and that this morning you forked over lots of money at the Cinderella character breakfast. But right now your high-dollar family is stuck in a long line at an attraction. If your family gets too tuckered out or frustrated, you might be inclined to call it a day.</a:t>
            </a:r>
          </a:p>
          <a:p>
            <a:endParaRPr lang="en-US" b="1" dirty="0" smtClean="0"/>
          </a:p>
          <a:p>
            <a:r>
              <a:rPr lang="en-US" b="1" dirty="0" smtClean="0"/>
              <a:t>So, a model marks you as a candidate for “encouragement.” Within the park, a character is notified to make its way over to your children and entertain them until they can get on the ride. This increases enjoyment, decreases perceived exhaustion, and hopefully keeps you around for more meals, more trinkets and more arcade games.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9</a:t>
            </a:fld>
            <a:endParaRPr lang="en-US" dirty="0"/>
          </a:p>
        </p:txBody>
      </p:sp>
    </p:spTree>
    <p:extLst>
      <p:ext uri="{BB962C8B-B14F-4D97-AF65-F5344CB8AC3E}">
        <p14:creationId xmlns:p14="http://schemas.microsoft.com/office/powerpoint/2010/main" val="1330487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most digitally mature companies are 26% more profitable, generate 9% more revenue and achieve 12% higher market valuations.</a:t>
            </a:r>
            <a:r>
              <a:rPr lang="en-US" sz="1200" dirty="0" smtClean="0">
                <a:solidFill>
                  <a:srgbClr val="FF0000"/>
                </a:solidFill>
              </a:rPr>
              <a:t>”	</a:t>
            </a:r>
            <a:r>
              <a:rPr lang="en-US" sz="1200" b="1" dirty="0" smtClean="0"/>
              <a:t>Wall Street Journal, November 2012</a:t>
            </a:r>
          </a:p>
          <a:p>
            <a:endParaRPr lang="en-US" dirty="0"/>
          </a:p>
        </p:txBody>
      </p:sp>
      <p:sp>
        <p:nvSpPr>
          <p:cNvPr id="4" name="Slide Number Placeholder 3"/>
          <p:cNvSpPr>
            <a:spLocks noGrp="1"/>
          </p:cNvSpPr>
          <p:nvPr>
            <p:ph type="sldNum" sz="quarter" idx="10"/>
          </p:nvPr>
        </p:nvSpPr>
        <p:spPr/>
        <p:txBody>
          <a:bodyPr/>
          <a:lstStyle/>
          <a:p>
            <a:fld id="{C1888F6D-98FF-4F42-A6D2-5BCB37A5337E}" type="slidenum">
              <a:rPr lang="en-US" smtClean="0"/>
              <a:t>12</a:t>
            </a:fld>
            <a:endParaRPr lang="en-US"/>
          </a:p>
        </p:txBody>
      </p:sp>
    </p:spTree>
    <p:extLst>
      <p:ext uri="{BB962C8B-B14F-4D97-AF65-F5344CB8AC3E}">
        <p14:creationId xmlns:p14="http://schemas.microsoft.com/office/powerpoint/2010/main" val="383825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buNone/>
            </a:pPr>
            <a:r>
              <a:rPr lang="en-US" dirty="0" smtClean="0"/>
              <a:t>Nike has mastered</a:t>
            </a:r>
            <a:r>
              <a:rPr lang="en-US" baseline="0" dirty="0" smtClean="0"/>
              <a:t> going from a liner, physical value chain to a digital value network</a:t>
            </a:r>
          </a:p>
          <a:p>
            <a:pPr marL="0" indent="0">
              <a:buNone/>
            </a:pPr>
            <a:endParaRPr lang="en-US" baseline="0" dirty="0" smtClean="0"/>
          </a:p>
          <a:p>
            <a:pPr marL="0" indent="0">
              <a:buNone/>
            </a:pPr>
            <a:r>
              <a:rPr lang="en-US" baseline="0" dirty="0" smtClean="0"/>
              <a:t>These KPIS are the building blocks for your dashboard for your unique strategy</a:t>
            </a:r>
            <a:endParaRPr lang="en-US" dirty="0" smtClean="0"/>
          </a:p>
          <a:p>
            <a:pPr marL="0" indent="0">
              <a:buNone/>
            </a:pPr>
            <a:r>
              <a:rPr lang="en-US" dirty="0" smtClean="0"/>
              <a:t>Building blocks of your dashboard for the digital</a:t>
            </a:r>
            <a:r>
              <a:rPr lang="en-US" baseline="0" dirty="0" smtClean="0"/>
              <a:t> value network</a:t>
            </a:r>
          </a:p>
          <a:p>
            <a:pPr marL="0" indent="0">
              <a:buNone/>
            </a:pPr>
            <a:r>
              <a:rPr lang="en-US" dirty="0" smtClean="0"/>
              <a:t>The right dashboard = the ability to focus</a:t>
            </a:r>
          </a:p>
          <a:p>
            <a:r>
              <a:rPr lang="en-US" dirty="0" smtClean="0"/>
              <a:t>On the problems that matter</a:t>
            </a:r>
          </a:p>
          <a:p>
            <a:r>
              <a:rPr lang="en-US" dirty="0" smtClean="0"/>
              <a:t>For maximum impact </a:t>
            </a:r>
          </a:p>
          <a:p>
            <a:r>
              <a:rPr lang="en-US" dirty="0" smtClean="0"/>
              <a:t>Through the right KPI</a:t>
            </a:r>
          </a:p>
          <a:p>
            <a:r>
              <a:rPr lang="en-US" dirty="0" smtClean="0"/>
              <a:t>Fast</a:t>
            </a:r>
          </a:p>
          <a:p>
            <a:endParaRPr lang="en-US" dirty="0" smtClean="0"/>
          </a:p>
          <a:p>
            <a:r>
              <a:rPr lang="en-US" sz="1200" dirty="0" smtClean="0"/>
              <a:t>in data harvesting and analysis of every interaction with the customer</a:t>
            </a:r>
            <a:br>
              <a:rPr lang="en-US" sz="1200" dirty="0" smtClean="0"/>
            </a:br>
            <a:r>
              <a:rPr lang="en-US" sz="1200" dirty="0" smtClean="0"/>
              <a:t>And integrate these insights into their and their organizations’ day to day operations </a:t>
            </a:r>
            <a:endParaRPr lang="en-US" dirty="0" smtClean="0"/>
          </a:p>
          <a:p>
            <a:endParaRPr lang="en-US" dirty="0" smtClean="0"/>
          </a:p>
          <a:p>
            <a:r>
              <a:rPr lang="en-US" dirty="0" smtClean="0"/>
              <a:t>Once</a:t>
            </a:r>
            <a:r>
              <a:rPr lang="en-US" baseline="0" dirty="0" smtClean="0"/>
              <a:t> you are there, but also how you lead/steer the journey – </a:t>
            </a:r>
          </a:p>
          <a:p>
            <a:endParaRPr lang="en-US" dirty="0" smtClean="0"/>
          </a:p>
          <a:p>
            <a:r>
              <a:rPr lang="en-US" dirty="0" smtClean="0"/>
              <a:t>Why are these KPIs important</a:t>
            </a:r>
          </a:p>
          <a:p>
            <a:endParaRPr lang="en-US" dirty="0" smtClean="0"/>
          </a:p>
          <a:p>
            <a:pPr marL="228600" indent="-228600">
              <a:buAutoNum type="arabicPeriod"/>
            </a:pPr>
            <a:r>
              <a:rPr lang="en-US" baseline="0" dirty="0" smtClean="0"/>
              <a:t>This set is the superset of what you need to track</a:t>
            </a:r>
          </a:p>
          <a:p>
            <a:pPr marL="228600" indent="-228600">
              <a:buAutoNum type="arabicPeriod"/>
            </a:pPr>
            <a:r>
              <a:rPr lang="en-US" baseline="0" dirty="0" smtClean="0"/>
              <a:t>Broken up into efficiency, progress and impact</a:t>
            </a:r>
          </a:p>
          <a:p>
            <a:pPr marL="228600" indent="-228600">
              <a:buAutoNum type="arabicPeriod"/>
            </a:pPr>
            <a:r>
              <a:rPr lang="en-US" baseline="0" dirty="0" smtClean="0"/>
              <a:t>These KPIs offer a structure to focus on the right information required to succeed in the digital journey</a:t>
            </a:r>
          </a:p>
          <a:p>
            <a:pPr marL="228600" indent="-228600">
              <a:buAutoNum type="arabicPeriod"/>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14</a:t>
            </a:fld>
            <a:endParaRPr lang="en-US" dirty="0"/>
          </a:p>
        </p:txBody>
      </p:sp>
    </p:spTree>
    <p:extLst>
      <p:ext uri="{BB962C8B-B14F-4D97-AF65-F5344CB8AC3E}">
        <p14:creationId xmlns:p14="http://schemas.microsoft.com/office/powerpoint/2010/main" val="305388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15</a:t>
            </a:fld>
            <a:endParaRPr lang="en-US" dirty="0"/>
          </a:p>
        </p:txBody>
      </p:sp>
    </p:spTree>
    <p:extLst>
      <p:ext uri="{BB962C8B-B14F-4D97-AF65-F5344CB8AC3E}">
        <p14:creationId xmlns:p14="http://schemas.microsoft.com/office/powerpoint/2010/main" val="347456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16</a:t>
            </a:fld>
            <a:endParaRPr lang="en-US" dirty="0"/>
          </a:p>
        </p:txBody>
      </p:sp>
    </p:spTree>
    <p:extLst>
      <p:ext uri="{BB962C8B-B14F-4D97-AF65-F5344CB8AC3E}">
        <p14:creationId xmlns:p14="http://schemas.microsoft.com/office/powerpoint/2010/main" val="53752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key KPIs</a:t>
            </a:r>
          </a:p>
          <a:p>
            <a:r>
              <a:rPr lang="en-US" baseline="0" dirty="0" smtClean="0"/>
              <a:t>Revenue – from your digital business</a:t>
            </a:r>
          </a:p>
          <a:p>
            <a:r>
              <a:rPr lang="en-US" baseline="0" dirty="0" smtClean="0"/>
              <a:t>Unique Users – </a:t>
            </a:r>
          </a:p>
          <a:p>
            <a:r>
              <a:rPr lang="en-US" baseline="0" dirty="0" smtClean="0"/>
              <a:t>Usage – of your digital assets that complement usage of your core product</a:t>
            </a:r>
          </a:p>
          <a:p>
            <a:endParaRPr lang="en-US" baseline="0" dirty="0" smtClean="0"/>
          </a:p>
          <a:p>
            <a:r>
              <a:rPr lang="en-US" baseline="0" dirty="0" smtClean="0"/>
              <a:t>Nike:</a:t>
            </a:r>
          </a:p>
          <a:p>
            <a:endParaRPr lang="en-US" baseline="0" dirty="0" smtClean="0"/>
          </a:p>
          <a:p>
            <a:r>
              <a:rPr lang="en-US" baseline="0" dirty="0" smtClean="0"/>
              <a:t>Revenue, Users</a:t>
            </a:r>
          </a:p>
          <a:p>
            <a:r>
              <a:rPr lang="en-US" baseline="0" dirty="0" smtClean="0"/>
              <a:t>Product Strategy : Build digital assets that increase “usage” of Nike by users building engagement and stickiness. Usage beyond their core business and products</a:t>
            </a:r>
          </a:p>
        </p:txBody>
      </p:sp>
      <p:sp>
        <p:nvSpPr>
          <p:cNvPr id="4" name="Slide Number Placeholder 3"/>
          <p:cNvSpPr>
            <a:spLocks noGrp="1"/>
          </p:cNvSpPr>
          <p:nvPr>
            <p:ph type="sldNum" sz="quarter" idx="10"/>
          </p:nvPr>
        </p:nvSpPr>
        <p:spPr/>
        <p:txBody>
          <a:bodyPr/>
          <a:lstStyle/>
          <a:p>
            <a:pPr>
              <a:defRPr/>
            </a:pPr>
            <a:fld id="{02E84A27-352A-4507-865F-96A08A6E1E77}" type="slidenum">
              <a:rPr lang="en-US" smtClean="0"/>
              <a:pPr>
                <a:defRPr/>
              </a:pPr>
              <a:t>17</a:t>
            </a:fld>
            <a:endParaRPr lang="en-US" dirty="0"/>
          </a:p>
        </p:txBody>
      </p:sp>
    </p:spTree>
    <p:extLst>
      <p:ext uri="{BB962C8B-B14F-4D97-AF65-F5344CB8AC3E}">
        <p14:creationId xmlns:p14="http://schemas.microsoft.com/office/powerpoint/2010/main" val="165365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08674C9-CE5C-4F85-AE9F-722FDB784097}" type="datetimeFigureOut">
              <a:rPr lang="en-US"/>
              <a:pPr>
                <a:defRPr/>
              </a:pPr>
              <a:t>2/7/14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8814872-5E8A-4DC3-9C7F-AA8FCAD9879D}"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829143-0A31-459D-86DB-B4B6869A0589}" type="datetimeFigureOut">
              <a:rPr lang="en-US"/>
              <a:pPr>
                <a:defRPr/>
              </a:pPr>
              <a:t>2/7/14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4D15639-D13B-4F48-B4E3-2F93AE4B863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809FFC3-98AF-4523-8801-4BC3E0E10359}" type="datetimeFigureOut">
              <a:rPr lang="en-US"/>
              <a:pPr>
                <a:defRPr/>
              </a:pPr>
              <a:t>2/7/14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FB759CD-CC3E-4075-A861-31C5119C82B8}"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7BECFA-B99F-494C-A8C7-0EDFEED37AAC}" type="datetimeFigureOut">
              <a:rPr lang="en-US"/>
              <a:pPr>
                <a:defRPr/>
              </a:pPr>
              <a:t>2/7/14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84BA530-05E5-4E80-ABA4-B8D3AFF9D06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4368C8A-1817-4B02-A6E9-9966221900F9}" type="datetimeFigureOut">
              <a:rPr lang="en-US"/>
              <a:pPr>
                <a:defRPr/>
              </a:pPr>
              <a:t>2/7/14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98DCE63-49C4-414F-8812-C330221CDEA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13C6E47-2670-4AEA-8F43-7EFD5C7A9E03}" type="datetimeFigureOut">
              <a:rPr lang="en-US"/>
              <a:pPr>
                <a:defRPr/>
              </a:pPr>
              <a:t>2/7/14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C32BF77-85F6-4AD4-8CC0-B808D54B8A18}"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FDB91D-AD25-4ACD-8EC3-0315BD8A1792}" type="datetimeFigureOut">
              <a:rPr lang="en-US"/>
              <a:pPr>
                <a:defRPr/>
              </a:pPr>
              <a:t>2/7/14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39920D1E-8ED4-4DE5-BFBE-817E7A547FE2}"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FE395EE-9B55-4B1D-A816-BC51E25E6D7C}" type="datetimeFigureOut">
              <a:rPr lang="en-US"/>
              <a:pPr>
                <a:defRPr/>
              </a:pPr>
              <a:t>2/7/14</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2A126BD5-3515-4524-9D68-9498C4507DA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AD96296-61DE-498A-A031-D0A90D64D610}" type="datetimeFigureOut">
              <a:rPr lang="en-US"/>
              <a:pPr>
                <a:defRPr/>
              </a:pPr>
              <a:t>2/7/14</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4A56948E-7DDD-4179-BDA7-DE5E3790C8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EDCDDD6-75F8-40C6-95FA-3E3721BA36E5}" type="datetimeFigureOut">
              <a:rPr lang="en-US"/>
              <a:pPr>
                <a:defRPr/>
              </a:pPr>
              <a:t>2/7/14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0B6B495-8802-4993-B63B-295AF848A93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2EA50B-8930-42DA-B62F-B3708D2D039E}" type="datetimeFigureOut">
              <a:rPr lang="en-US"/>
              <a:pPr>
                <a:defRPr/>
              </a:pPr>
              <a:t>2/7/14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3AF66E9-C9F1-4B86-94BA-772E5417DAF8}"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0"/>
            <a:ext cx="9144000" cy="6858000"/>
          </a:xfrm>
          <a:prstGeom prst="rect">
            <a:avLst/>
          </a:prstGeom>
          <a:solidFill>
            <a:srgbClr val="FCF8DE"/>
          </a:solidFill>
          <a:ln w="9525">
            <a:solidFill>
              <a:schemeClr val="tx1"/>
            </a:solidFill>
            <a:miter lim="800000"/>
            <a:headEnd/>
            <a:tailEnd/>
          </a:ln>
          <a:effectLst/>
        </p:spPr>
        <p:txBody>
          <a:bodyPr wrap="none" anchor="ctr"/>
          <a:lstStyle/>
          <a:p>
            <a:pPr>
              <a:defRPr/>
            </a:pPr>
            <a:endParaRPr lang="en-US" dirty="0"/>
          </a:p>
        </p:txBody>
      </p:sp>
      <p:sp>
        <p:nvSpPr>
          <p:cNvPr id="1027" name="Title Placeholder 1"/>
          <p:cNvSpPr>
            <a:spLocks noGrp="1"/>
          </p:cNvSpPr>
          <p:nvPr>
            <p:ph type="title"/>
          </p:nvPr>
        </p:nvSpPr>
        <p:spPr bwMode="auto">
          <a:xfrm>
            <a:off x="457200" y="3048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C5CD030-535F-4DF9-8453-51A83C6060B9}" type="datetimeFigureOut">
              <a:rPr lang="en-US"/>
              <a:pPr>
                <a:defRPr/>
              </a:pPr>
              <a:t>2/7/14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C1E441C-A9D1-48C0-A879-262B443C5E1E}" type="slidenum">
              <a:rPr lang="en-US"/>
              <a:pPr>
                <a:defRPr/>
              </a:pPr>
              <a:t>‹#›</a:t>
            </a:fld>
            <a:endParaRPr lang="en-US" dirty="0"/>
          </a:p>
        </p:txBody>
      </p:sp>
      <p:sp>
        <p:nvSpPr>
          <p:cNvPr id="1033" name="Rectangle 9"/>
          <p:cNvSpPr>
            <a:spLocks noChangeArrowheads="1"/>
          </p:cNvSpPr>
          <p:nvPr userDrawn="1"/>
        </p:nvSpPr>
        <p:spPr bwMode="auto">
          <a:xfrm>
            <a:off x="152400" y="152400"/>
            <a:ext cx="8839200" cy="6553200"/>
          </a:xfrm>
          <a:prstGeom prst="rect">
            <a:avLst/>
          </a:prstGeom>
          <a:noFill/>
          <a:ln w="6350">
            <a:solidFill>
              <a:srgbClr val="848484"/>
            </a:solid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rgbClr val="2C2C2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2C2C2C"/>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2C2C2C"/>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2C2C2C"/>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2C2C2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2.wdp"/><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44.png"/><Relationship Id="rId5" Type="http://schemas.microsoft.com/office/2007/relationships/hdphoto" Target="../media/hdphoto5.wdp"/><Relationship Id="rId6" Type="http://schemas.openxmlformats.org/officeDocument/2006/relationships/image" Target="../media/image45.png"/><Relationship Id="rId7" Type="http://schemas.microsoft.com/office/2007/relationships/hdphoto" Target="../media/hdphoto6.wdp"/><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microsoft.com/office/2007/relationships/hdphoto" Target="../media/hdphoto7.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2054" name="Rectangle 6"/>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924800" y="381000"/>
            <a:ext cx="838200" cy="295275"/>
          </a:xfrm>
          <a:prstGeom prst="rect">
            <a:avLst/>
          </a:prstGeom>
          <a:noFill/>
          <a:ln w="9525">
            <a:noFill/>
            <a:miter lim="800000"/>
            <a:headEnd/>
            <a:tailEnd/>
          </a:ln>
        </p:spPr>
      </p:pic>
      <p:sp>
        <p:nvSpPr>
          <p:cNvPr id="12" name="Rectangle 5"/>
          <p:cNvSpPr txBox="1">
            <a:spLocks noChangeArrowheads="1"/>
          </p:cNvSpPr>
          <p:nvPr/>
        </p:nvSpPr>
        <p:spPr bwMode="auto">
          <a:xfrm>
            <a:off x="609600" y="914400"/>
            <a:ext cx="8229600" cy="207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eaLnBrk="1" hangingPunct="1">
              <a:defRPr/>
            </a:pPr>
            <a:r>
              <a:rPr lang="en-US" b="1" dirty="0" smtClean="0">
                <a:solidFill>
                  <a:srgbClr val="FFFFFF"/>
                </a:solidFill>
              </a:rPr>
              <a:t>KPIs CDOs Should Know</a:t>
            </a:r>
            <a:r>
              <a:rPr lang="en-US" b="1" dirty="0">
                <a:solidFill>
                  <a:srgbClr val="FFFFFF"/>
                </a:solidFill>
              </a:rPr>
              <a:t> </a:t>
            </a:r>
            <a:r>
              <a:rPr lang="en-US" b="1" dirty="0" smtClean="0">
                <a:solidFill>
                  <a:srgbClr val="FFFFFF"/>
                </a:solidFill>
              </a:rPr>
              <a:t>&amp; Love</a:t>
            </a:r>
          </a:p>
        </p:txBody>
      </p:sp>
      <p:sp>
        <p:nvSpPr>
          <p:cNvPr id="5" name="Rectangle 4"/>
          <p:cNvSpPr/>
          <p:nvPr/>
        </p:nvSpPr>
        <p:spPr>
          <a:xfrm>
            <a:off x="6400800" y="5502914"/>
            <a:ext cx="2362200" cy="669286"/>
          </a:xfrm>
          <a:prstGeom prst="rect">
            <a:avLst/>
          </a:prstGeom>
        </p:spPr>
        <p:txBody>
          <a:bodyPr wrap="square">
            <a:spAutoFit/>
          </a:bodyPr>
          <a:lstStyle/>
          <a:p>
            <a:pPr algn="r">
              <a:lnSpc>
                <a:spcPct val="90000"/>
              </a:lnSpc>
              <a:spcBef>
                <a:spcPts val="575"/>
              </a:spcBef>
            </a:pPr>
            <a:r>
              <a:rPr lang="en-US" b="1" dirty="0">
                <a:solidFill>
                  <a:schemeClr val="bg1"/>
                </a:solidFill>
                <a:latin typeface="Lucida Grande" charset="0"/>
                <a:ea typeface="ＭＳ Ｐゴシック" charset="0"/>
                <a:sym typeface="Lucida Grande" charset="0"/>
              </a:rPr>
              <a:t>Apigee</a:t>
            </a:r>
          </a:p>
          <a:p>
            <a:pPr algn="r">
              <a:lnSpc>
                <a:spcPct val="90000"/>
              </a:lnSpc>
              <a:spcBef>
                <a:spcPts val="575"/>
              </a:spcBef>
            </a:pPr>
            <a:r>
              <a:rPr lang="en-US" dirty="0">
                <a:solidFill>
                  <a:schemeClr val="bg1"/>
                </a:solidFill>
                <a:latin typeface="Courier New" charset="0"/>
                <a:ea typeface="ＭＳ Ｐゴシック" charset="0"/>
                <a:sym typeface="Courier New" charset="0"/>
              </a:rPr>
              <a:t>@apigee</a:t>
            </a:r>
          </a:p>
        </p:txBody>
      </p:sp>
      <p:sp>
        <p:nvSpPr>
          <p:cNvPr id="9" name="Rectangle 6"/>
          <p:cNvSpPr>
            <a:spLocks/>
          </p:cNvSpPr>
          <p:nvPr/>
        </p:nvSpPr>
        <p:spPr bwMode="auto">
          <a:xfrm>
            <a:off x="685800" y="29718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p>
            <a:pPr>
              <a:lnSpc>
                <a:spcPct val="90000"/>
              </a:lnSpc>
              <a:spcBef>
                <a:spcPts val="575"/>
              </a:spcBef>
            </a:pPr>
            <a:endParaRPr lang="en-US" sz="2800" dirty="0">
              <a:solidFill>
                <a:schemeClr val="bg1"/>
              </a:solidFill>
              <a:latin typeface="Courier New" charset="0"/>
              <a:ea typeface="ＭＳ Ｐゴシック" charset="0"/>
              <a:sym typeface="Courier New" charset="0"/>
            </a:endParaRPr>
          </a:p>
        </p:txBody>
      </p:sp>
      <p:sp>
        <p:nvSpPr>
          <p:cNvPr id="10" name="Rectangle 6"/>
          <p:cNvSpPr>
            <a:spLocks/>
          </p:cNvSpPr>
          <p:nvPr/>
        </p:nvSpPr>
        <p:spPr bwMode="auto">
          <a:xfrm>
            <a:off x="685800" y="4191000"/>
            <a:ext cx="6629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p>
            <a:pPr>
              <a:lnSpc>
                <a:spcPct val="90000"/>
              </a:lnSpc>
              <a:spcBef>
                <a:spcPts val="575"/>
              </a:spcBef>
            </a:pPr>
            <a:r>
              <a:rPr lang="en-US" sz="2400" b="1" dirty="0">
                <a:solidFill>
                  <a:schemeClr val="bg1"/>
                </a:solidFill>
                <a:latin typeface="Lucida Grande" charset="0"/>
                <a:ea typeface="ＭＳ Ｐゴシック" charset="0"/>
                <a:sym typeface="Lucida Grande" charset="0"/>
              </a:rPr>
              <a:t>Kumar Srivastava</a:t>
            </a:r>
          </a:p>
          <a:p>
            <a:pPr>
              <a:lnSpc>
                <a:spcPct val="90000"/>
              </a:lnSpc>
              <a:spcBef>
                <a:spcPts val="575"/>
              </a:spcBef>
            </a:pPr>
            <a:r>
              <a:rPr lang="en-US" sz="2400" dirty="0">
                <a:solidFill>
                  <a:schemeClr val="bg1"/>
                </a:solidFill>
                <a:latin typeface="Courier New" charset="0"/>
                <a:ea typeface="ＭＳ Ｐゴシック" charset="0"/>
                <a:sym typeface="Courier New" charset="0"/>
              </a:rPr>
              <a:t>@</a:t>
            </a:r>
            <a:r>
              <a:rPr lang="en-US" sz="2400" dirty="0" err="1" smtClean="0">
                <a:solidFill>
                  <a:schemeClr val="bg1"/>
                </a:solidFill>
                <a:latin typeface="Courier New" charset="0"/>
                <a:ea typeface="ＭＳ Ｐゴシック" charset="0"/>
                <a:sym typeface="Courier New" charset="0"/>
              </a:rPr>
              <a:t>kumarSSR</a:t>
            </a:r>
            <a:endParaRPr lang="en-US" sz="2400" dirty="0">
              <a:solidFill>
                <a:schemeClr val="bg1"/>
              </a:solidFill>
              <a:latin typeface="Courier New" charset="0"/>
              <a:ea typeface="ＭＳ Ｐゴシック" charset="0"/>
              <a:sym typeface="Courier New" charset="0"/>
            </a:endParaRPr>
          </a:p>
          <a:p>
            <a:pPr>
              <a:lnSpc>
                <a:spcPct val="90000"/>
              </a:lnSpc>
              <a:spcBef>
                <a:spcPts val="575"/>
              </a:spcBef>
            </a:pPr>
            <a:endParaRPr lang="en-US" sz="2400" b="1" dirty="0" smtClean="0">
              <a:solidFill>
                <a:schemeClr val="bg1"/>
              </a:solidFill>
              <a:latin typeface="Lucida Grande" charset="0"/>
              <a:ea typeface="ＭＳ Ｐゴシック" charset="0"/>
              <a:sym typeface="Lucida Grande" charset="0"/>
            </a:endParaRPr>
          </a:p>
          <a:p>
            <a:pPr>
              <a:lnSpc>
                <a:spcPct val="90000"/>
              </a:lnSpc>
              <a:spcBef>
                <a:spcPts val="575"/>
              </a:spcBef>
            </a:pPr>
            <a:r>
              <a:rPr lang="en-US" sz="2400" b="1" dirty="0" smtClean="0">
                <a:solidFill>
                  <a:schemeClr val="bg1"/>
                </a:solidFill>
                <a:latin typeface="Lucida Grande" charset="0"/>
                <a:ea typeface="ＭＳ Ｐゴシック" charset="0"/>
                <a:sym typeface="Lucida Grande" charset="0"/>
              </a:rPr>
              <a:t>Bryan Kirschner</a:t>
            </a:r>
            <a:endParaRPr lang="en-US" sz="2400" b="1" dirty="0">
              <a:solidFill>
                <a:srgbClr val="FFFFFF"/>
              </a:solidFill>
              <a:latin typeface="Lucida Grande" charset="0"/>
              <a:ea typeface="ＭＳ Ｐゴシック" charset="0"/>
              <a:sym typeface="Lucida Grande" charset="0"/>
            </a:endParaRPr>
          </a:p>
          <a:p>
            <a:pPr>
              <a:lnSpc>
                <a:spcPct val="90000"/>
              </a:lnSpc>
              <a:spcBef>
                <a:spcPts val="575"/>
              </a:spcBef>
            </a:pPr>
            <a:r>
              <a:rPr lang="en-US" sz="2400" dirty="0" smtClean="0">
                <a:solidFill>
                  <a:schemeClr val="bg1"/>
                </a:solidFill>
                <a:latin typeface="Courier New" charset="0"/>
                <a:ea typeface="ＭＳ Ｐゴシック" charset="0"/>
                <a:sym typeface="Courier New" charset="0"/>
              </a:rPr>
              <a:t>@</a:t>
            </a:r>
            <a:r>
              <a:rPr lang="en-US" sz="2400" dirty="0" err="1" smtClean="0">
                <a:solidFill>
                  <a:schemeClr val="bg1"/>
                </a:solidFill>
                <a:latin typeface="Courier New" charset="0"/>
                <a:ea typeface="ＭＳ Ｐゴシック" charset="0"/>
                <a:sym typeface="Courier New" charset="0"/>
              </a:rPr>
              <a:t>apigeeinstitute</a:t>
            </a:r>
            <a:endParaRPr lang="en-US" sz="2400" dirty="0" smtClean="0">
              <a:solidFill>
                <a:schemeClr val="bg1"/>
              </a:solidFill>
              <a:latin typeface="Courier New" charset="0"/>
              <a:ea typeface="ＭＳ Ｐゴシック" charset="0"/>
              <a:sym typeface="Courier New" charset="0"/>
            </a:endParaRPr>
          </a:p>
          <a:p>
            <a:pPr>
              <a:lnSpc>
                <a:spcPct val="90000"/>
              </a:lnSpc>
              <a:spcBef>
                <a:spcPts val="575"/>
              </a:spcBef>
            </a:pPr>
            <a:endParaRPr lang="en-US" sz="2400" dirty="0" smtClean="0">
              <a:solidFill>
                <a:schemeClr val="bg1"/>
              </a:solidFill>
              <a:latin typeface="Courier New" charset="0"/>
              <a:ea typeface="ＭＳ Ｐゴシック" charset="0"/>
              <a:sym typeface="Courier New" charset="0"/>
            </a:endParaRPr>
          </a:p>
          <a:p>
            <a:pPr>
              <a:lnSpc>
                <a:spcPct val="90000"/>
              </a:lnSpc>
              <a:spcBef>
                <a:spcPts val="575"/>
              </a:spcBef>
            </a:pPr>
            <a:endParaRPr lang="en-US" sz="2400" dirty="0" smtClean="0">
              <a:solidFill>
                <a:schemeClr val="bg1"/>
              </a:solidFill>
              <a:latin typeface="Courier New" charset="0"/>
              <a:ea typeface="ＭＳ Ｐゴシック" charset="0"/>
              <a:sym typeface="Courier New" charset="0"/>
            </a:endParaRPr>
          </a:p>
          <a:p>
            <a:pPr>
              <a:lnSpc>
                <a:spcPct val="90000"/>
              </a:lnSpc>
              <a:spcBef>
                <a:spcPts val="575"/>
              </a:spcBef>
            </a:pPr>
            <a:endParaRPr lang="en-US" sz="2400" dirty="0">
              <a:solidFill>
                <a:schemeClr val="bg1"/>
              </a:solidFill>
              <a:latin typeface="Courier New" charset="0"/>
              <a:ea typeface="ＭＳ Ｐゴシック" charset="0"/>
              <a:sym typeface="Courier New" charset="0"/>
            </a:endParaRPr>
          </a:p>
        </p:txBody>
      </p:sp>
    </p:spTree>
    <p:extLst>
      <p:ext uri="{BB962C8B-B14F-4D97-AF65-F5344CB8AC3E}">
        <p14:creationId xmlns:p14="http://schemas.microsoft.com/office/powerpoint/2010/main" val="39638177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609600" y="3083004"/>
            <a:ext cx="7924800" cy="1015663"/>
          </a:xfrm>
          <a:prstGeom prst="rect">
            <a:avLst/>
          </a:prstGeom>
          <a:noFill/>
          <a:ln w="9525">
            <a:noFill/>
            <a:miter lim="800000"/>
            <a:headEnd/>
            <a:tailEnd/>
          </a:ln>
        </p:spPr>
        <p:txBody>
          <a:bodyPr wrap="square">
            <a:spAutoFit/>
          </a:bodyPr>
          <a:lstStyle/>
          <a:p>
            <a:r>
              <a:rPr lang="en-US" sz="6000" b="1" dirty="0" smtClean="0">
                <a:solidFill>
                  <a:schemeClr val="bg1"/>
                </a:solidFill>
                <a:latin typeface="Calibri" pitchFamily="34" charset="0"/>
              </a:rPr>
              <a:t>Patterns for Success</a:t>
            </a:r>
            <a:endParaRPr lang="en-US" sz="6000" b="1"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35479234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4294967295"/>
          </p:nvPr>
        </p:nvSpPr>
        <p:spPr>
          <a:xfrm>
            <a:off x="5192713" y="1752600"/>
            <a:ext cx="3722687" cy="1924050"/>
          </a:xfrm>
          <a:prstGeom prst="rect">
            <a:avLst/>
          </a:prstGeom>
        </p:spPr>
        <p:txBody>
          <a:bodyPr lIns="82294" tIns="41147" rIns="82294" bIns="41147">
            <a:noAutofit/>
          </a:bodyPr>
          <a:lstStyle/>
          <a:p>
            <a:pPr marL="0" indent="0">
              <a:buClr>
                <a:schemeClr val="tx2"/>
              </a:buClr>
              <a:buNone/>
            </a:pPr>
            <a:r>
              <a:rPr lang="en-US" sz="2000" dirty="0" smtClean="0"/>
              <a:t>Nike with </a:t>
            </a:r>
            <a:r>
              <a:rPr lang="en-US" sz="2000" dirty="0" err="1"/>
              <a:t>Fuelband</a:t>
            </a:r>
            <a:r>
              <a:rPr lang="en-US" sz="2000" dirty="0"/>
              <a:t> and Nike+</a:t>
            </a:r>
          </a:p>
          <a:p>
            <a:pPr>
              <a:buClr>
                <a:schemeClr val="tx2"/>
              </a:buClr>
            </a:pPr>
            <a:r>
              <a:rPr lang="en-US" sz="2400" b="1" dirty="0"/>
              <a:t>Revenues </a:t>
            </a:r>
            <a:r>
              <a:rPr lang="en-US" sz="2400" b="1" dirty="0">
                <a:solidFill>
                  <a:srgbClr val="FF4300"/>
                </a:solidFill>
              </a:rPr>
              <a:t>up 60%</a:t>
            </a:r>
          </a:p>
          <a:p>
            <a:pPr>
              <a:buClr>
                <a:schemeClr val="tx2"/>
              </a:buClr>
            </a:pPr>
            <a:r>
              <a:rPr lang="en-US" sz="2400" b="1" dirty="0"/>
              <a:t>Profits </a:t>
            </a:r>
            <a:r>
              <a:rPr lang="en-US" sz="2400" b="1" dirty="0">
                <a:solidFill>
                  <a:srgbClr val="FF4300"/>
                </a:solidFill>
              </a:rPr>
              <a:t>up 57%</a:t>
            </a:r>
          </a:p>
          <a:p>
            <a:pPr>
              <a:buClr>
                <a:schemeClr val="tx2"/>
              </a:buClr>
            </a:pPr>
            <a:r>
              <a:rPr lang="en-US" sz="2400" b="1" dirty="0"/>
              <a:t>Market cap </a:t>
            </a:r>
            <a:r>
              <a:rPr lang="en-US" sz="2400" b="1" dirty="0">
                <a:solidFill>
                  <a:srgbClr val="FF4300"/>
                </a:solidFill>
              </a:rPr>
              <a:t>2 X</a:t>
            </a:r>
          </a:p>
        </p:txBody>
      </p:sp>
      <p:sp>
        <p:nvSpPr>
          <p:cNvPr id="10" name="Rectangle 9"/>
          <p:cNvSpPr/>
          <p:nvPr/>
        </p:nvSpPr>
        <p:spPr>
          <a:xfrm>
            <a:off x="457200" y="5128657"/>
            <a:ext cx="8305800" cy="1272143"/>
          </a:xfrm>
          <a:prstGeom prst="rect">
            <a:avLst/>
          </a:prstGeom>
        </p:spPr>
        <p:txBody>
          <a:bodyPr wrap="square">
            <a:spAutoFit/>
          </a:bodyPr>
          <a:lstStyle/>
          <a:p>
            <a:pPr>
              <a:lnSpc>
                <a:spcPct val="150000"/>
              </a:lnSpc>
            </a:pPr>
            <a:r>
              <a:rPr lang="en-US" i="1" dirty="0"/>
              <a:t>"Nike has broken out of apparel and into  </a:t>
            </a:r>
            <a:r>
              <a:rPr lang="en-US" i="1" dirty="0" smtClean="0"/>
              <a:t>tech</a:t>
            </a:r>
            <a:r>
              <a:rPr lang="en-US" i="1" dirty="0"/>
              <a:t>, </a:t>
            </a:r>
            <a:r>
              <a:rPr lang="en-US" i="1" dirty="0" smtClean="0"/>
              <a:t>data</a:t>
            </a:r>
            <a:r>
              <a:rPr lang="en-US" i="1" dirty="0"/>
              <a:t>,  </a:t>
            </a:r>
            <a:r>
              <a:rPr lang="en-US" i="1" dirty="0" smtClean="0"/>
              <a:t>and </a:t>
            </a:r>
            <a:r>
              <a:rPr lang="en-US" i="1" dirty="0"/>
              <a:t>services, </a:t>
            </a:r>
            <a:r>
              <a:rPr lang="en-US" i="1" dirty="0" smtClean="0"/>
              <a:t>which </a:t>
            </a:r>
            <a:r>
              <a:rPr lang="en-US" i="1" dirty="0"/>
              <a:t>is so hard for any company to </a:t>
            </a:r>
            <a:r>
              <a:rPr lang="en-US" i="1" dirty="0" smtClean="0"/>
              <a:t>do…”</a:t>
            </a:r>
          </a:p>
          <a:p>
            <a:pPr algn="r">
              <a:lnSpc>
                <a:spcPct val="150000"/>
              </a:lnSpc>
            </a:pPr>
            <a:r>
              <a:rPr lang="en-US" sz="1600" dirty="0" smtClean="0"/>
              <a:t>-Sarah </a:t>
            </a:r>
            <a:r>
              <a:rPr lang="en-US" sz="1600" dirty="0" err="1"/>
              <a:t>Rotman</a:t>
            </a:r>
            <a:r>
              <a:rPr lang="en-US" sz="1600" dirty="0"/>
              <a:t> </a:t>
            </a:r>
            <a:r>
              <a:rPr lang="en-US" sz="1600" dirty="0" smtClean="0"/>
              <a:t>Epps, Forrester</a:t>
            </a:r>
            <a:endParaRPr lang="en-US" sz="1600" dirty="0"/>
          </a:p>
        </p:txBody>
      </p:sp>
      <p:pic>
        <p:nvPicPr>
          <p:cNvPr id="3" name="Picture 2"/>
          <p:cNvPicPr>
            <a:picLocks noChangeAspect="1"/>
          </p:cNvPicPr>
          <p:nvPr/>
        </p:nvPicPr>
        <p:blipFill>
          <a:blip r:embed="rId2"/>
          <a:stretch>
            <a:fillRect/>
          </a:stretch>
        </p:blipFill>
        <p:spPr>
          <a:xfrm>
            <a:off x="581078" y="1676400"/>
            <a:ext cx="4067122" cy="2590800"/>
          </a:xfrm>
          <a:prstGeom prst="rect">
            <a:avLst/>
          </a:prstGeom>
          <a:ln>
            <a:noFill/>
          </a:ln>
          <a:effectLst>
            <a:outerShdw blurRad="292100" dist="139700" dir="2700000" algn="tl" rotWithShape="0">
              <a:srgbClr val="333333">
                <a:alpha val="65000"/>
              </a:srgbClr>
            </a:outerShdw>
          </a:effectLst>
        </p:spPr>
      </p:pic>
      <p:sp>
        <p:nvSpPr>
          <p:cNvPr id="13" name="Title 3"/>
          <p:cNvSpPr txBox="1">
            <a:spLocks/>
          </p:cNvSpPr>
          <p:nvPr/>
        </p:nvSpPr>
        <p:spPr>
          <a:xfrm>
            <a:off x="457200" y="4572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Nike #1 Most Innovative Company in 2013</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15248784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646004589"/>
              </p:ext>
            </p:extLst>
          </p:nvPr>
        </p:nvGraphicFramePr>
        <p:xfrm>
          <a:off x="3276600" y="2514600"/>
          <a:ext cx="3124200" cy="206460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3095678" y="5074384"/>
            <a:ext cx="3108961" cy="1477328"/>
          </a:xfrm>
          <a:prstGeom prst="rect">
            <a:avLst/>
          </a:prstGeom>
          <a:noFill/>
        </p:spPr>
        <p:txBody>
          <a:bodyPr wrap="square" rtlCol="0">
            <a:spAutoFit/>
          </a:bodyPr>
          <a:lstStyle/>
          <a:p>
            <a:pPr algn="ctr"/>
            <a:r>
              <a:rPr lang="en-US" dirty="0" smtClean="0"/>
              <a:t>…on </a:t>
            </a:r>
            <a:r>
              <a:rPr lang="en-US" b="1" dirty="0" smtClean="0"/>
              <a:t>margin, revenue, share customer satisfaction,</a:t>
            </a:r>
            <a:r>
              <a:rPr lang="en-US" dirty="0" smtClean="0"/>
              <a:t> or delivering </a:t>
            </a:r>
            <a:r>
              <a:rPr lang="en-US" b="1" dirty="0" smtClean="0"/>
              <a:t>new products and services</a:t>
            </a:r>
            <a:endParaRPr lang="en-US" b="1" dirty="0"/>
          </a:p>
        </p:txBody>
      </p:sp>
      <p:sp>
        <p:nvSpPr>
          <p:cNvPr id="2" name="TextBox 1"/>
          <p:cNvSpPr txBox="1"/>
          <p:nvPr/>
        </p:nvSpPr>
        <p:spPr>
          <a:xfrm>
            <a:off x="3004240" y="1371600"/>
            <a:ext cx="3200400" cy="707886"/>
          </a:xfrm>
          <a:prstGeom prst="rect">
            <a:avLst/>
          </a:prstGeom>
          <a:noFill/>
        </p:spPr>
        <p:txBody>
          <a:bodyPr wrap="square" rtlCol="0">
            <a:spAutoFit/>
          </a:bodyPr>
          <a:lstStyle/>
          <a:p>
            <a:pPr algn="ctr"/>
            <a:r>
              <a:rPr lang="en-US" sz="2000" b="1" dirty="0" smtClean="0"/>
              <a:t>Strong Outperformance In Last 12 Months…</a:t>
            </a:r>
            <a:endParaRPr lang="en-US" sz="2000" b="1" dirty="0"/>
          </a:p>
        </p:txBody>
      </p:sp>
      <p:graphicFrame>
        <p:nvGraphicFramePr>
          <p:cNvPr id="11" name="Chart 10"/>
          <p:cNvGraphicFramePr>
            <a:graphicFrameLocks/>
          </p:cNvGraphicFramePr>
          <p:nvPr>
            <p:extLst>
              <p:ext uri="{D42A27DB-BD31-4B8C-83A1-F6EECF244321}">
                <p14:modId xmlns:p14="http://schemas.microsoft.com/office/powerpoint/2010/main" val="820408354"/>
              </p:ext>
            </p:extLst>
          </p:nvPr>
        </p:nvGraphicFramePr>
        <p:xfrm>
          <a:off x="6172200" y="2514600"/>
          <a:ext cx="2812197" cy="228600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6233160" y="1371600"/>
            <a:ext cx="2831039" cy="707886"/>
          </a:xfrm>
          <a:prstGeom prst="rect">
            <a:avLst/>
          </a:prstGeom>
          <a:noFill/>
        </p:spPr>
        <p:txBody>
          <a:bodyPr wrap="square" rtlCol="0">
            <a:spAutoFit/>
          </a:bodyPr>
          <a:lstStyle/>
          <a:p>
            <a:pPr algn="ctr"/>
            <a:r>
              <a:rPr lang="en-US" sz="2000" b="1" dirty="0" smtClean="0"/>
              <a:t>Expected High Impact from Digital…</a:t>
            </a:r>
            <a:endParaRPr lang="en-US" sz="2000" b="1" dirty="0"/>
          </a:p>
        </p:txBody>
      </p:sp>
      <p:sp>
        <p:nvSpPr>
          <p:cNvPr id="13" name="TextBox 12"/>
          <p:cNvSpPr txBox="1"/>
          <p:nvPr/>
        </p:nvSpPr>
        <p:spPr>
          <a:xfrm>
            <a:off x="6213901" y="5077361"/>
            <a:ext cx="2777699" cy="1200329"/>
          </a:xfrm>
          <a:prstGeom prst="rect">
            <a:avLst/>
          </a:prstGeom>
          <a:noFill/>
        </p:spPr>
        <p:txBody>
          <a:bodyPr wrap="square" rtlCol="0">
            <a:spAutoFit/>
          </a:bodyPr>
          <a:lstStyle/>
          <a:p>
            <a:pPr algn="ctr"/>
            <a:r>
              <a:rPr lang="en-US" dirty="0" smtClean="0"/>
              <a:t>…that’s “</a:t>
            </a:r>
            <a:r>
              <a:rPr lang="en-US" b="1" dirty="0" smtClean="0"/>
              <a:t>big</a:t>
            </a:r>
            <a:r>
              <a:rPr lang="en-US" dirty="0" smtClean="0"/>
              <a:t>” over next 12 months,  “</a:t>
            </a:r>
            <a:r>
              <a:rPr lang="en-US" b="1" dirty="0" smtClean="0"/>
              <a:t>increasing great deal</a:t>
            </a:r>
            <a:r>
              <a:rPr lang="en-US" dirty="0" smtClean="0"/>
              <a:t>” over next 5 years</a:t>
            </a:r>
            <a:endParaRPr lang="en-US" dirty="0"/>
          </a:p>
        </p:txBody>
      </p:sp>
      <p:cxnSp>
        <p:nvCxnSpPr>
          <p:cNvPr id="14" name="Straight Connector 13"/>
          <p:cNvCxnSpPr/>
          <p:nvPr/>
        </p:nvCxnSpPr>
        <p:spPr>
          <a:xfrm flipV="1">
            <a:off x="3048000" y="1143000"/>
            <a:ext cx="0" cy="5274205"/>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172200" y="1143000"/>
            <a:ext cx="0" cy="5274205"/>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Chart 15"/>
          <p:cNvGraphicFramePr>
            <a:graphicFrameLocks/>
          </p:cNvGraphicFramePr>
          <p:nvPr>
            <p:extLst>
              <p:ext uri="{D42A27DB-BD31-4B8C-83A1-F6EECF244321}">
                <p14:modId xmlns:p14="http://schemas.microsoft.com/office/powerpoint/2010/main" val="98568424"/>
              </p:ext>
            </p:extLst>
          </p:nvPr>
        </p:nvGraphicFramePr>
        <p:xfrm>
          <a:off x="457200" y="2286000"/>
          <a:ext cx="3200400" cy="2514600"/>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p:cNvSpPr txBox="1"/>
          <p:nvPr/>
        </p:nvSpPr>
        <p:spPr>
          <a:xfrm>
            <a:off x="59373" y="1346537"/>
            <a:ext cx="3200400" cy="1015663"/>
          </a:xfrm>
          <a:prstGeom prst="rect">
            <a:avLst/>
          </a:prstGeom>
          <a:noFill/>
        </p:spPr>
        <p:txBody>
          <a:bodyPr wrap="square" rtlCol="0">
            <a:spAutoFit/>
          </a:bodyPr>
          <a:lstStyle/>
          <a:p>
            <a:pPr algn="ctr"/>
            <a:r>
              <a:rPr lang="en-US" sz="2000" b="1" dirty="0" smtClean="0"/>
              <a:t>Digital Leaders</a:t>
            </a:r>
          </a:p>
          <a:p>
            <a:pPr algn="ctr"/>
            <a:r>
              <a:rPr lang="en-US" sz="2000" b="1" dirty="0" smtClean="0"/>
              <a:t>vs.</a:t>
            </a:r>
          </a:p>
          <a:p>
            <a:pPr algn="ctr"/>
            <a:r>
              <a:rPr lang="en-US" sz="2000" b="1" dirty="0" smtClean="0"/>
              <a:t>Digital Laggards…</a:t>
            </a:r>
          </a:p>
        </p:txBody>
      </p:sp>
      <p:sp>
        <p:nvSpPr>
          <p:cNvPr id="18" name="TextBox 17"/>
          <p:cNvSpPr txBox="1"/>
          <p:nvPr/>
        </p:nvSpPr>
        <p:spPr>
          <a:xfrm>
            <a:off x="152400" y="5077361"/>
            <a:ext cx="2971800" cy="1200329"/>
          </a:xfrm>
          <a:prstGeom prst="rect">
            <a:avLst/>
          </a:prstGeom>
          <a:noFill/>
        </p:spPr>
        <p:txBody>
          <a:bodyPr wrap="square" rtlCol="0">
            <a:spAutoFit/>
          </a:bodyPr>
          <a:lstStyle/>
          <a:p>
            <a:pPr algn="ctr"/>
            <a:r>
              <a:rPr lang="en-US" dirty="0" smtClean="0"/>
              <a:t>…on </a:t>
            </a:r>
            <a:r>
              <a:rPr lang="en-US" dirty="0"/>
              <a:t>strength now </a:t>
            </a:r>
            <a:r>
              <a:rPr lang="en-US" b="1" dirty="0"/>
              <a:t>deploying apps</a:t>
            </a:r>
            <a:r>
              <a:rPr lang="en-US" dirty="0"/>
              <a:t>, </a:t>
            </a:r>
            <a:r>
              <a:rPr lang="en-US" b="1" dirty="0"/>
              <a:t>operating APIs </a:t>
            </a:r>
            <a:r>
              <a:rPr lang="en-US" dirty="0"/>
              <a:t>&amp; </a:t>
            </a:r>
            <a:r>
              <a:rPr lang="en-US" b="1" dirty="0"/>
              <a:t>using data analytics</a:t>
            </a:r>
          </a:p>
        </p:txBody>
      </p:sp>
      <p:sp>
        <p:nvSpPr>
          <p:cNvPr id="19" name="Title 3"/>
          <p:cNvSpPr txBox="1">
            <a:spLocks/>
          </p:cNvSpPr>
          <p:nvPr/>
        </p:nvSpPr>
        <p:spPr>
          <a:xfrm>
            <a:off x="381000" y="381000"/>
            <a:ext cx="85344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“Digital Leaders” are doing this now across industries… </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2164800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597187196"/>
              </p:ext>
            </p:extLst>
          </p:nvPr>
        </p:nvGraphicFramePr>
        <p:xfrm>
          <a:off x="4876800" y="1828800"/>
          <a:ext cx="3589998" cy="260744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543682" y="2359223"/>
            <a:ext cx="933318" cy="307777"/>
          </a:xfrm>
          <a:prstGeom prst="rect">
            <a:avLst/>
          </a:prstGeom>
          <a:solidFill>
            <a:srgbClr val="FFFFFF"/>
          </a:solidFill>
        </p:spPr>
        <p:txBody>
          <a:bodyPr wrap="none" rtlCol="0">
            <a:spAutoFit/>
          </a:bodyPr>
          <a:lstStyle/>
          <a:p>
            <a:pPr>
              <a:buClr>
                <a:schemeClr val="tx2"/>
              </a:buClr>
            </a:pPr>
            <a:r>
              <a:rPr lang="en-US" sz="1400" dirty="0" smtClean="0">
                <a:solidFill>
                  <a:srgbClr val="000000"/>
                </a:solidFill>
              </a:rPr>
              <a:t>Laggards</a:t>
            </a:r>
          </a:p>
        </p:txBody>
      </p:sp>
      <p:sp>
        <p:nvSpPr>
          <p:cNvPr id="7" name="TextBox 6"/>
          <p:cNvSpPr txBox="1"/>
          <p:nvPr/>
        </p:nvSpPr>
        <p:spPr>
          <a:xfrm>
            <a:off x="7086600" y="1673423"/>
            <a:ext cx="833469" cy="307777"/>
          </a:xfrm>
          <a:prstGeom prst="rect">
            <a:avLst/>
          </a:prstGeom>
          <a:solidFill>
            <a:srgbClr val="FFFFFF"/>
          </a:solidFill>
        </p:spPr>
        <p:txBody>
          <a:bodyPr wrap="none" rtlCol="0">
            <a:spAutoFit/>
          </a:bodyPr>
          <a:lstStyle/>
          <a:p>
            <a:pPr>
              <a:buClr>
                <a:schemeClr val="tx2"/>
              </a:buClr>
            </a:pPr>
            <a:r>
              <a:rPr lang="en-US" sz="1400" dirty="0" smtClean="0"/>
              <a:t>Leaders</a:t>
            </a:r>
          </a:p>
        </p:txBody>
      </p:sp>
      <p:graphicFrame>
        <p:nvGraphicFramePr>
          <p:cNvPr id="8" name="Chart 7"/>
          <p:cNvGraphicFramePr>
            <a:graphicFrameLocks/>
          </p:cNvGraphicFramePr>
          <p:nvPr>
            <p:extLst>
              <p:ext uri="{D42A27DB-BD31-4B8C-83A1-F6EECF244321}">
                <p14:modId xmlns:p14="http://schemas.microsoft.com/office/powerpoint/2010/main" val="2268772538"/>
              </p:ext>
            </p:extLst>
          </p:nvPr>
        </p:nvGraphicFramePr>
        <p:xfrm>
          <a:off x="381000" y="1524000"/>
          <a:ext cx="3751711"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4541008" y="4743271"/>
            <a:ext cx="4211409" cy="1200329"/>
          </a:xfrm>
          <a:prstGeom prst="rect">
            <a:avLst/>
          </a:prstGeom>
          <a:noFill/>
        </p:spPr>
        <p:txBody>
          <a:bodyPr wrap="none" rtlCol="0" anchor="ctr" anchorCtr="1">
            <a:spAutoFit/>
          </a:bodyPr>
          <a:lstStyle/>
          <a:p>
            <a:pPr marL="285750" indent="-285750">
              <a:buClr>
                <a:schemeClr val="tx2"/>
              </a:buClr>
              <a:buFont typeface="Arial"/>
              <a:buChar char="•"/>
            </a:pPr>
            <a:r>
              <a:rPr lang="en-US" dirty="0" smtClean="0"/>
              <a:t>Strong network</a:t>
            </a:r>
            <a:endParaRPr lang="en-US" dirty="0"/>
          </a:p>
          <a:p>
            <a:pPr marL="285750" indent="-285750">
              <a:buClr>
                <a:schemeClr val="tx2"/>
              </a:buClr>
              <a:buFont typeface="Arial"/>
              <a:buChar char="•"/>
            </a:pPr>
            <a:r>
              <a:rPr lang="en-US" dirty="0" smtClean="0"/>
              <a:t>Flexible/adaptable</a:t>
            </a:r>
          </a:p>
          <a:p>
            <a:pPr marL="285750" indent="-285750">
              <a:buClr>
                <a:schemeClr val="tx2"/>
              </a:buClr>
              <a:buFont typeface="Arial"/>
              <a:buChar char="•"/>
            </a:pPr>
            <a:r>
              <a:rPr lang="en-US" b="1" dirty="0" smtClean="0"/>
              <a:t>Simplifies complexity</a:t>
            </a:r>
          </a:p>
          <a:p>
            <a:pPr marL="285750" indent="-285750">
              <a:buClr>
                <a:schemeClr val="tx2"/>
              </a:buClr>
              <a:buFont typeface="Arial"/>
              <a:buChar char="•"/>
            </a:pPr>
            <a:r>
              <a:rPr lang="en-US" b="1" dirty="0" smtClean="0"/>
              <a:t>Manages across departments well</a:t>
            </a:r>
          </a:p>
        </p:txBody>
      </p:sp>
      <p:sp>
        <p:nvSpPr>
          <p:cNvPr id="10" name="Rectangle 9"/>
          <p:cNvSpPr/>
          <p:nvPr/>
        </p:nvSpPr>
        <p:spPr>
          <a:xfrm>
            <a:off x="4466167" y="5334000"/>
            <a:ext cx="4430237" cy="603687"/>
          </a:xfrm>
          <a:prstGeom prst="rect">
            <a:avLst/>
          </a:prstGeom>
          <a:noFill/>
          <a:ln w="28575"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TextBox 10"/>
          <p:cNvSpPr txBox="1"/>
          <p:nvPr/>
        </p:nvSpPr>
        <p:spPr>
          <a:xfrm>
            <a:off x="228599" y="4942159"/>
            <a:ext cx="3560233" cy="923330"/>
          </a:xfrm>
          <a:prstGeom prst="rect">
            <a:avLst/>
          </a:prstGeom>
          <a:noFill/>
        </p:spPr>
        <p:txBody>
          <a:bodyPr wrap="square" rtlCol="0" anchor="ctr" anchorCtr="1">
            <a:spAutoFit/>
          </a:bodyPr>
          <a:lstStyle/>
          <a:p>
            <a:pPr algn="r">
              <a:buClr>
                <a:schemeClr val="tx2"/>
              </a:buClr>
            </a:pPr>
            <a:r>
              <a:rPr lang="en-US" dirty="0" smtClean="0"/>
              <a:t>…but there are 4 characteristics associated with the most effective CDOs</a:t>
            </a:r>
          </a:p>
        </p:txBody>
      </p:sp>
      <p:sp>
        <p:nvSpPr>
          <p:cNvPr id="12" name="Isosceles Triangle 11"/>
          <p:cNvSpPr/>
          <p:nvPr/>
        </p:nvSpPr>
        <p:spPr>
          <a:xfrm rot="5400000">
            <a:off x="3496973" y="5228993"/>
            <a:ext cx="1239887" cy="412750"/>
          </a:xfrm>
          <a:prstGeom prst="triangle">
            <a:avLst/>
          </a:prstGeom>
          <a:solidFill>
            <a:schemeClr val="bg1"/>
          </a:solidFill>
          <a:ln w="28575" cap="flat" cmpd="sng" algn="ctr">
            <a:solidFill>
              <a:schemeClr val="accent3"/>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sp>
        <p:nvSpPr>
          <p:cNvPr id="13" name="TextBox 12"/>
          <p:cNvSpPr txBox="1"/>
          <p:nvPr/>
        </p:nvSpPr>
        <p:spPr>
          <a:xfrm>
            <a:off x="154023" y="6271875"/>
            <a:ext cx="7894771" cy="276999"/>
          </a:xfrm>
          <a:prstGeom prst="rect">
            <a:avLst/>
          </a:prstGeom>
          <a:noFill/>
        </p:spPr>
        <p:txBody>
          <a:bodyPr wrap="none" rtlCol="0" anchor="ctr" anchorCtr="1">
            <a:spAutoFit/>
          </a:bodyPr>
          <a:lstStyle/>
          <a:p>
            <a:pPr>
              <a:buClr>
                <a:schemeClr val="tx2"/>
              </a:buClr>
            </a:pPr>
            <a:r>
              <a:rPr lang="en-US" sz="1200" i="1" dirty="0" smtClean="0"/>
              <a:t>Source: Apigee Institute survey of 300 executives in companies with $500M+ annual revenue, September, 2013</a:t>
            </a:r>
          </a:p>
        </p:txBody>
      </p:sp>
      <p:sp>
        <p:nvSpPr>
          <p:cNvPr id="14" name="TextBox 13"/>
          <p:cNvSpPr txBox="1"/>
          <p:nvPr/>
        </p:nvSpPr>
        <p:spPr>
          <a:xfrm>
            <a:off x="4724400" y="1091624"/>
            <a:ext cx="4026394" cy="584776"/>
          </a:xfrm>
          <a:prstGeom prst="rect">
            <a:avLst/>
          </a:prstGeom>
          <a:noFill/>
        </p:spPr>
        <p:txBody>
          <a:bodyPr wrap="square" rtlCol="0" anchor="ctr" anchorCtr="1">
            <a:spAutoFit/>
          </a:bodyPr>
          <a:lstStyle/>
          <a:p>
            <a:pPr algn="ctr">
              <a:buClr>
                <a:schemeClr val="tx2"/>
              </a:buClr>
            </a:pPr>
            <a:r>
              <a:rPr lang="en-US" sz="1600" dirty="0" smtClean="0"/>
              <a:t>% of companies with an appointed digital leader</a:t>
            </a:r>
          </a:p>
        </p:txBody>
      </p:sp>
      <p:sp>
        <p:nvSpPr>
          <p:cNvPr id="15" name="TextBox 14"/>
          <p:cNvSpPr txBox="1"/>
          <p:nvPr/>
        </p:nvSpPr>
        <p:spPr>
          <a:xfrm>
            <a:off x="247224" y="1219200"/>
            <a:ext cx="4026394" cy="338554"/>
          </a:xfrm>
          <a:prstGeom prst="rect">
            <a:avLst/>
          </a:prstGeom>
          <a:noFill/>
        </p:spPr>
        <p:txBody>
          <a:bodyPr wrap="square" rtlCol="0" anchor="ctr" anchorCtr="1">
            <a:spAutoFit/>
          </a:bodyPr>
          <a:lstStyle/>
          <a:p>
            <a:pPr algn="ctr">
              <a:buClr>
                <a:schemeClr val="tx2"/>
              </a:buClr>
            </a:pPr>
            <a:r>
              <a:rPr lang="en-US" sz="1600" dirty="0" smtClean="0"/>
              <a:t>No one </a:t>
            </a:r>
            <a:r>
              <a:rPr lang="en-US" sz="1600" b="1" dirty="0" smtClean="0"/>
              <a:t>title</a:t>
            </a:r>
            <a:r>
              <a:rPr lang="en-US" sz="1600" dirty="0" smtClean="0"/>
              <a:t> predominates….</a:t>
            </a:r>
          </a:p>
        </p:txBody>
      </p:sp>
      <p:sp>
        <p:nvSpPr>
          <p:cNvPr id="16" name="Title 3"/>
          <p:cNvSpPr txBox="1">
            <a:spLocks/>
          </p:cNvSpPr>
          <p:nvPr/>
        </p:nvSpPr>
        <p:spPr>
          <a:xfrm>
            <a:off x="457200" y="381000"/>
            <a:ext cx="85344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One key to leadership: a successful CDO (</a:t>
            </a:r>
            <a:r>
              <a:rPr lang="en-US" sz="2800" b="1" dirty="0">
                <a:solidFill>
                  <a:srgbClr val="000000"/>
                </a:solidFill>
                <a:latin typeface="+mn-lt"/>
                <a:ea typeface="+mn-ea"/>
                <a:cs typeface="+mn-cs"/>
              </a:rPr>
              <a:t>b</a:t>
            </a:r>
            <a:r>
              <a:rPr lang="en-US" sz="2800" b="1" dirty="0" smtClean="0">
                <a:solidFill>
                  <a:srgbClr val="000000"/>
                </a:solidFill>
                <a:latin typeface="+mn-lt"/>
                <a:ea typeface="+mn-ea"/>
                <a:cs typeface="+mn-cs"/>
              </a:rPr>
              <a:t>y any name) </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3693961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H="1">
            <a:off x="6854585" y="3497164"/>
            <a:ext cx="1268261" cy="10959"/>
          </a:xfrm>
          <a:prstGeom prst="straightConnector1">
            <a:avLst/>
          </a:prstGeom>
          <a:ln w="19050" cmpd="sng">
            <a:solidFill>
              <a:schemeClr val="accent2"/>
            </a:solidFill>
            <a:prstDash val="dot"/>
            <a:tailEnd type="arrow"/>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6229616" y="2350985"/>
            <a:ext cx="1268261" cy="10959"/>
          </a:xfrm>
          <a:prstGeom prst="straightConnector1">
            <a:avLst/>
          </a:prstGeom>
          <a:ln w="19050" cmpd="sng">
            <a:solidFill>
              <a:schemeClr val="accent2"/>
            </a:solidFill>
            <a:prstDash val="dot"/>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523234" y="2493029"/>
            <a:ext cx="1366928" cy="488"/>
          </a:xfrm>
          <a:prstGeom prst="straightConnector1">
            <a:avLst/>
          </a:prstGeom>
          <a:ln w="19050" cmpd="sng">
            <a:solidFill>
              <a:schemeClr val="accent2"/>
            </a:solidFill>
            <a:prstDash val="dot"/>
            <a:tailEnd type="arrow"/>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4818" y="3345118"/>
            <a:ext cx="376392" cy="37649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05622" y="3340917"/>
            <a:ext cx="357999" cy="35809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97876" y="1929236"/>
            <a:ext cx="1185031" cy="666285"/>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5642" y="1871122"/>
            <a:ext cx="1292335" cy="718208"/>
          </a:xfrm>
          <a:prstGeom prst="rect">
            <a:avLst/>
          </a:prstGeom>
        </p:spPr>
      </p:pic>
      <p:grpSp>
        <p:nvGrpSpPr>
          <p:cNvPr id="11" name="Group 10"/>
          <p:cNvGrpSpPr/>
          <p:nvPr/>
        </p:nvGrpSpPr>
        <p:grpSpPr>
          <a:xfrm>
            <a:off x="1143000" y="1066800"/>
            <a:ext cx="6716896" cy="5500400"/>
            <a:chOff x="1156053" y="1065670"/>
            <a:chExt cx="6716896" cy="5500400"/>
          </a:xfrm>
        </p:grpSpPr>
        <p:grpSp>
          <p:nvGrpSpPr>
            <p:cNvPr id="12" name="Group 11"/>
            <p:cNvGrpSpPr/>
            <p:nvPr/>
          </p:nvGrpSpPr>
          <p:grpSpPr>
            <a:xfrm>
              <a:off x="1156053" y="1065670"/>
              <a:ext cx="6716896" cy="5500400"/>
              <a:chOff x="1156053" y="1065670"/>
              <a:chExt cx="6716896" cy="5500400"/>
            </a:xfrm>
          </p:grpSpPr>
          <p:grpSp>
            <p:nvGrpSpPr>
              <p:cNvPr id="14" name="Group 13"/>
              <p:cNvGrpSpPr/>
              <p:nvPr/>
            </p:nvGrpSpPr>
            <p:grpSpPr>
              <a:xfrm>
                <a:off x="1156053" y="1065670"/>
                <a:ext cx="6716896" cy="5500400"/>
                <a:chOff x="1868479" y="1399476"/>
                <a:chExt cx="6469010" cy="5296031"/>
              </a:xfrm>
            </p:grpSpPr>
            <p:sp>
              <p:nvSpPr>
                <p:cNvPr id="49" name="Rectangle 48"/>
                <p:cNvSpPr>
                  <a:spLocks/>
                </p:cNvSpPr>
                <p:nvPr/>
              </p:nvSpPr>
              <p:spPr bwMode="auto">
                <a:xfrm>
                  <a:off x="1868479" y="3245186"/>
                  <a:ext cx="106636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Partner Integration</a:t>
                  </a:r>
                </a:p>
              </p:txBody>
            </p:sp>
            <p:sp>
              <p:nvSpPr>
                <p:cNvPr id="50" name="Rectangle 49"/>
                <p:cNvSpPr>
                  <a:spLocks/>
                </p:cNvSpPr>
                <p:nvPr/>
              </p:nvSpPr>
              <p:spPr bwMode="auto">
                <a:xfrm>
                  <a:off x="1887521" y="4394586"/>
                  <a:ext cx="1047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Open Innovation</a:t>
                  </a:r>
                </a:p>
              </p:txBody>
            </p:sp>
            <p:sp>
              <p:nvSpPr>
                <p:cNvPr id="51" name="Rectangle 50"/>
                <p:cNvSpPr>
                  <a:spLocks/>
                </p:cNvSpPr>
                <p:nvPr/>
              </p:nvSpPr>
              <p:spPr bwMode="auto">
                <a:xfrm>
                  <a:off x="2485548" y="2025040"/>
                  <a:ext cx="1271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Wearable Electronics</a:t>
                  </a:r>
                </a:p>
              </p:txBody>
            </p:sp>
            <p:sp>
              <p:nvSpPr>
                <p:cNvPr id="52" name="Rectangle 51"/>
                <p:cNvSpPr>
                  <a:spLocks/>
                </p:cNvSpPr>
                <p:nvPr/>
              </p:nvSpPr>
              <p:spPr bwMode="auto">
                <a:xfrm>
                  <a:off x="4267529" y="6314507"/>
                  <a:ext cx="181323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Gaming Consoles</a:t>
                  </a:r>
                </a:p>
              </p:txBody>
            </p:sp>
            <p:sp>
              <p:nvSpPr>
                <p:cNvPr id="53" name="Rectangle 52"/>
                <p:cNvSpPr>
                  <a:spLocks/>
                </p:cNvSpPr>
                <p:nvPr/>
              </p:nvSpPr>
              <p:spPr bwMode="auto">
                <a:xfrm>
                  <a:off x="6639733" y="5462613"/>
                  <a:ext cx="107603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Smart Appliances</a:t>
                  </a:r>
                </a:p>
              </p:txBody>
            </p:sp>
            <p:sp>
              <p:nvSpPr>
                <p:cNvPr id="54" name="Rectangle 53"/>
                <p:cNvSpPr>
                  <a:spLocks/>
                </p:cNvSpPr>
                <p:nvPr/>
              </p:nvSpPr>
              <p:spPr bwMode="auto">
                <a:xfrm>
                  <a:off x="2860451" y="5564678"/>
                  <a:ext cx="86854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Smart Sensors</a:t>
                  </a:r>
                </a:p>
              </p:txBody>
            </p:sp>
            <p:sp>
              <p:nvSpPr>
                <p:cNvPr id="55" name="Rectangle 54"/>
                <p:cNvSpPr>
                  <a:spLocks/>
                </p:cNvSpPr>
                <p:nvPr/>
              </p:nvSpPr>
              <p:spPr bwMode="auto">
                <a:xfrm>
                  <a:off x="6622552" y="1908172"/>
                  <a:ext cx="729074"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Smart phones</a:t>
                  </a:r>
                </a:p>
              </p:txBody>
            </p:sp>
            <p:sp>
              <p:nvSpPr>
                <p:cNvPr id="56" name="Rectangle 55"/>
                <p:cNvSpPr>
                  <a:spLocks/>
                </p:cNvSpPr>
                <p:nvPr/>
              </p:nvSpPr>
              <p:spPr bwMode="auto">
                <a:xfrm>
                  <a:off x="7414987" y="4656636"/>
                  <a:ext cx="92250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Connected Cars</a:t>
                  </a:r>
                </a:p>
              </p:txBody>
            </p:sp>
            <p:sp>
              <p:nvSpPr>
                <p:cNvPr id="57" name="Rectangle 56"/>
                <p:cNvSpPr>
                  <a:spLocks/>
                </p:cNvSpPr>
                <p:nvPr/>
              </p:nvSpPr>
              <p:spPr bwMode="auto">
                <a:xfrm>
                  <a:off x="4461195" y="1399476"/>
                  <a:ext cx="1398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Tablets</a:t>
                  </a:r>
                </a:p>
              </p:txBody>
            </p:sp>
            <p:sp>
              <p:nvSpPr>
                <p:cNvPr id="58" name="Rectangle 57"/>
                <p:cNvSpPr>
                  <a:spLocks/>
                </p:cNvSpPr>
                <p:nvPr/>
              </p:nvSpPr>
              <p:spPr bwMode="auto">
                <a:xfrm>
                  <a:off x="7312729" y="3010368"/>
                  <a:ext cx="729074"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ea typeface="MS PGothic" pitchFamily="34" charset="-128"/>
                      <a:cs typeface="Helvetica"/>
                      <a:sym typeface="Helvetica" charset="0"/>
                    </a:rPr>
                    <a:t>Kiosks</a:t>
                  </a:r>
                </a:p>
              </p:txBody>
            </p:sp>
          </p:grpSp>
          <p:grpSp>
            <p:nvGrpSpPr>
              <p:cNvPr id="15" name="Group 14"/>
              <p:cNvGrpSpPr/>
              <p:nvPr/>
            </p:nvGrpSpPr>
            <p:grpSpPr>
              <a:xfrm>
                <a:off x="2294176" y="1522865"/>
                <a:ext cx="4541928" cy="4694068"/>
                <a:chOff x="2294176" y="1522865"/>
                <a:chExt cx="4541928" cy="4694068"/>
              </a:xfrm>
            </p:grpSpPr>
            <p:cxnSp>
              <p:nvCxnSpPr>
                <p:cNvPr id="16" name="Straight Connector 15"/>
                <p:cNvCxnSpPr/>
                <p:nvPr/>
              </p:nvCxnSpPr>
              <p:spPr>
                <a:xfrm flipH="1">
                  <a:off x="3668354" y="2590229"/>
                  <a:ext cx="1858311" cy="2600436"/>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33" idx="0"/>
                </p:cNvCxnSpPr>
                <p:nvPr/>
              </p:nvCxnSpPr>
              <p:spPr>
                <a:xfrm>
                  <a:off x="4574281" y="2264479"/>
                  <a:ext cx="0" cy="3210840"/>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3044734" y="3356989"/>
                  <a:ext cx="3014983" cy="106254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3044734" y="3346946"/>
                  <a:ext cx="3065401" cy="1041225"/>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668354" y="2527186"/>
                  <a:ext cx="1873988" cy="2710519"/>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3656528" y="2943159"/>
                  <a:ext cx="1873214" cy="1881316"/>
                  <a:chOff x="8723947" y="2065596"/>
                  <a:chExt cx="2845464" cy="2857025"/>
                </a:xfrm>
              </p:grpSpPr>
              <p:sp>
                <p:nvSpPr>
                  <p:cNvPr id="43" name="Oval 42"/>
                  <p:cNvSpPr/>
                  <p:nvPr/>
                </p:nvSpPr>
                <p:spPr>
                  <a:xfrm>
                    <a:off x="9183426" y="2505339"/>
                    <a:ext cx="1949973" cy="194997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err="1">
                      <a:solidFill>
                        <a:schemeClr val="tx1"/>
                      </a:solidFill>
                    </a:endParaRPr>
                  </a:p>
                </p:txBody>
              </p:sp>
              <p:grpSp>
                <p:nvGrpSpPr>
                  <p:cNvPr id="44" name="Group 43"/>
                  <p:cNvGrpSpPr/>
                  <p:nvPr/>
                </p:nvGrpSpPr>
                <p:grpSpPr>
                  <a:xfrm>
                    <a:off x="8723947" y="2065596"/>
                    <a:ext cx="2845464" cy="2857025"/>
                    <a:chOff x="3671110" y="2818877"/>
                    <a:chExt cx="2845464" cy="2857025"/>
                  </a:xfrm>
                  <a:solidFill>
                    <a:schemeClr val="bg1">
                      <a:lumMod val="65000"/>
                    </a:schemeClr>
                  </a:solidFill>
                </p:grpSpPr>
                <p:sp>
                  <p:nvSpPr>
                    <p:cNvPr id="46" name="Donut 45"/>
                    <p:cNvSpPr/>
                    <p:nvPr/>
                  </p:nvSpPr>
                  <p:spPr>
                    <a:xfrm>
                      <a:off x="3671110" y="2828433"/>
                      <a:ext cx="2845464" cy="2845462"/>
                    </a:xfrm>
                    <a:prstGeom prst="donut">
                      <a:avLst>
                        <a:gd name="adj" fmla="val 1732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schemeClr val="tx1"/>
                        </a:solidFill>
                      </a:endParaRPr>
                    </a:p>
                  </p:txBody>
                </p:sp>
                <p:sp>
                  <p:nvSpPr>
                    <p:cNvPr id="47" name="TextBox 46"/>
                    <p:cNvSpPr txBox="1"/>
                    <p:nvPr/>
                  </p:nvSpPr>
                  <p:spPr>
                    <a:xfrm>
                      <a:off x="4739148" y="2818877"/>
                      <a:ext cx="787089" cy="490769"/>
                    </a:xfrm>
                    <a:prstGeom prst="rect">
                      <a:avLst/>
                    </a:prstGeom>
                    <a:noFill/>
                  </p:spPr>
                  <p:txBody>
                    <a:bodyPr wrap="none" rtlCol="0">
                      <a:spAutoFit/>
                    </a:bodyPr>
                    <a:lstStyle/>
                    <a:p>
                      <a:r>
                        <a:rPr lang="en-US" sz="1500" b="1" dirty="0">
                          <a:solidFill>
                            <a:srgbClr val="FFFFFF"/>
                          </a:solidFill>
                          <a:cs typeface="Arial"/>
                        </a:rPr>
                        <a:t>API</a:t>
                      </a:r>
                    </a:p>
                  </p:txBody>
                </p:sp>
                <p:sp>
                  <p:nvSpPr>
                    <p:cNvPr id="48" name="TextBox 47"/>
                    <p:cNvSpPr txBox="1"/>
                    <p:nvPr/>
                  </p:nvSpPr>
                  <p:spPr>
                    <a:xfrm>
                      <a:off x="4739148" y="5185133"/>
                      <a:ext cx="787089" cy="490769"/>
                    </a:xfrm>
                    <a:prstGeom prst="rect">
                      <a:avLst/>
                    </a:prstGeom>
                    <a:noFill/>
                  </p:spPr>
                  <p:txBody>
                    <a:bodyPr wrap="none" rtlCol="0">
                      <a:spAutoFit/>
                    </a:bodyPr>
                    <a:lstStyle/>
                    <a:p>
                      <a:r>
                        <a:rPr lang="en-US" sz="1500" b="1" dirty="0">
                          <a:solidFill>
                            <a:srgbClr val="FFFFFF"/>
                          </a:solidFill>
                          <a:cs typeface="Arial"/>
                        </a:rPr>
                        <a:t>API</a:t>
                      </a:r>
                    </a:p>
                  </p:txBody>
                </p:sp>
              </p:grpSp>
              <p:sp>
                <p:nvSpPr>
                  <p:cNvPr id="45" name="Text Placeholder 2"/>
                  <p:cNvSpPr txBox="1">
                    <a:spLocks/>
                  </p:cNvSpPr>
                  <p:nvPr/>
                </p:nvSpPr>
                <p:spPr>
                  <a:xfrm>
                    <a:off x="9464708" y="2849540"/>
                    <a:ext cx="1388497" cy="1246773"/>
                  </a:xfrm>
                  <a:prstGeom prst="rect">
                    <a:avLst/>
                  </a:prstGeom>
                  <a:noFill/>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a:solidFill>
                          <a:schemeClr val="tx1"/>
                        </a:solidFill>
                        <a:latin typeface="+mn-lt"/>
                        <a:cs typeface="Arial"/>
                      </a:rPr>
                      <a:t>Your Digital Assets</a:t>
                    </a:r>
                  </a:p>
                </p:txBody>
              </p:sp>
            </p:grpSp>
            <p:sp>
              <p:nvSpPr>
                <p:cNvPr id="22" name="Oval 21"/>
                <p:cNvSpPr/>
                <p:nvPr/>
              </p:nvSpPr>
              <p:spPr>
                <a:xfrm>
                  <a:off x="4203570" y="152286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404411" y="1669468"/>
                  <a:ext cx="339883" cy="441621"/>
                </a:xfrm>
                <a:prstGeom prst="rect">
                  <a:avLst/>
                </a:prstGeom>
              </p:spPr>
            </p:pic>
            <p:sp>
              <p:nvSpPr>
                <p:cNvPr id="24" name="Oval 23"/>
                <p:cNvSpPr/>
                <p:nvPr/>
              </p:nvSpPr>
              <p:spPr>
                <a:xfrm>
                  <a:off x="3004841" y="1912613"/>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10936" y="2093204"/>
                  <a:ext cx="527324" cy="421970"/>
                </a:xfrm>
                <a:prstGeom prst="rect">
                  <a:avLst/>
                </a:prstGeom>
              </p:spPr>
            </p:pic>
            <p:sp>
              <p:nvSpPr>
                <p:cNvPr id="26" name="Oval 25"/>
                <p:cNvSpPr/>
                <p:nvPr/>
              </p:nvSpPr>
              <p:spPr>
                <a:xfrm>
                  <a:off x="5341740" y="189565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27" name="Picture 26"/>
                <p:cNvPicPr>
                  <a:picLocks noChangeAspect="1"/>
                </p:cNvPicPr>
                <p:nvPr/>
              </p:nvPicPr>
              <p:blipFill rotWithShape="1">
                <a:blip r:embed="rId9" cstate="screen">
                  <a:extLst>
                    <a:ext uri="{28A0092B-C50C-407E-A947-70E740481C1C}">
                      <a14:useLocalDpi xmlns:a14="http://schemas.microsoft.com/office/drawing/2010/main"/>
                    </a:ext>
                  </a:extLst>
                </a:blip>
                <a:srcRect b="-1"/>
                <a:stretch/>
              </p:blipFill>
              <p:spPr>
                <a:xfrm>
                  <a:off x="5588933" y="2034709"/>
                  <a:ext cx="252129" cy="492477"/>
                </a:xfrm>
                <a:prstGeom prst="rect">
                  <a:avLst/>
                </a:prstGeom>
              </p:spPr>
            </p:pic>
            <p:sp>
              <p:nvSpPr>
                <p:cNvPr id="28" name="Oval 27"/>
                <p:cNvSpPr/>
                <p:nvPr/>
              </p:nvSpPr>
              <p:spPr>
                <a:xfrm>
                  <a:off x="2303313" y="288880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36247" y="3007457"/>
                  <a:ext cx="500486" cy="508319"/>
                </a:xfrm>
                <a:prstGeom prst="rect">
                  <a:avLst/>
                </a:prstGeom>
              </p:spPr>
            </p:pic>
            <p:sp>
              <p:nvSpPr>
                <p:cNvPr id="30" name="Oval 29"/>
                <p:cNvSpPr/>
                <p:nvPr/>
              </p:nvSpPr>
              <p:spPr>
                <a:xfrm>
                  <a:off x="2294176" y="4146594"/>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67421" y="4263882"/>
                  <a:ext cx="392431" cy="523377"/>
                </a:xfrm>
                <a:prstGeom prst="rect">
                  <a:avLst/>
                </a:prstGeom>
              </p:spPr>
            </p:pic>
            <p:sp>
              <p:nvSpPr>
                <p:cNvPr id="32" name="Oval 31"/>
                <p:cNvSpPr/>
                <p:nvPr/>
              </p:nvSpPr>
              <p:spPr>
                <a:xfrm>
                  <a:off x="3051190" y="5129098"/>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sp>
              <p:nvSpPr>
                <p:cNvPr id="33" name="Oval 32"/>
                <p:cNvSpPr/>
                <p:nvPr/>
              </p:nvSpPr>
              <p:spPr>
                <a:xfrm>
                  <a:off x="4203570" y="547531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sp>
              <p:nvSpPr>
                <p:cNvPr id="34" name="Oval 33"/>
                <p:cNvSpPr/>
                <p:nvPr/>
              </p:nvSpPr>
              <p:spPr>
                <a:xfrm>
                  <a:off x="6059717" y="2907782"/>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35" name="Picture 3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flipH="1">
                  <a:off x="6324011" y="3015932"/>
                  <a:ext cx="228420" cy="540760"/>
                </a:xfrm>
                <a:prstGeom prst="rect">
                  <a:avLst/>
                </a:prstGeom>
              </p:spPr>
            </p:pic>
            <p:sp>
              <p:nvSpPr>
                <p:cNvPr id="36" name="Oval 35"/>
                <p:cNvSpPr/>
                <p:nvPr/>
              </p:nvSpPr>
              <p:spPr>
                <a:xfrm>
                  <a:off x="5368572" y="519089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37" name="Picture 3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42342" y="5324778"/>
                  <a:ext cx="413298" cy="477640"/>
                </a:xfrm>
                <a:prstGeom prst="rect">
                  <a:avLst/>
                </a:prstGeom>
              </p:spPr>
            </p:pic>
            <p:sp>
              <p:nvSpPr>
                <p:cNvPr id="38" name="Oval 37"/>
                <p:cNvSpPr/>
                <p:nvPr/>
              </p:nvSpPr>
              <p:spPr>
                <a:xfrm>
                  <a:off x="6094683" y="417117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39" name="Picture 3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209769" y="4341131"/>
                  <a:ext cx="518335" cy="412881"/>
                </a:xfrm>
                <a:prstGeom prst="rect">
                  <a:avLst/>
                </a:prstGeom>
              </p:spPr>
            </p:pic>
            <p:sp>
              <p:nvSpPr>
                <p:cNvPr id="40" name="TextBox 39"/>
                <p:cNvSpPr txBox="1"/>
                <p:nvPr/>
              </p:nvSpPr>
              <p:spPr>
                <a:xfrm rot="16200000">
                  <a:off x="3572706" y="3679535"/>
                  <a:ext cx="499693" cy="313936"/>
                </a:xfrm>
                <a:prstGeom prst="rect">
                  <a:avLst/>
                </a:prstGeom>
                <a:noFill/>
              </p:spPr>
              <p:txBody>
                <a:bodyPr wrap="none" lIns="82299" tIns="41150" rIns="82299" bIns="41150" rtlCol="0">
                  <a:spAutoFit/>
                </a:bodyPr>
                <a:lstStyle/>
                <a:p>
                  <a:r>
                    <a:rPr lang="en-US" sz="1500" b="1" dirty="0">
                      <a:solidFill>
                        <a:srgbClr val="FFFFFF"/>
                      </a:solidFill>
                      <a:cs typeface="Arial"/>
                    </a:rPr>
                    <a:t>API</a:t>
                  </a:r>
                </a:p>
              </p:txBody>
            </p:sp>
            <p:sp>
              <p:nvSpPr>
                <p:cNvPr id="41" name="TextBox 40"/>
                <p:cNvSpPr txBox="1"/>
                <p:nvPr/>
              </p:nvSpPr>
              <p:spPr>
                <a:xfrm rot="5400000">
                  <a:off x="5117627" y="3694985"/>
                  <a:ext cx="499693" cy="313936"/>
                </a:xfrm>
                <a:prstGeom prst="rect">
                  <a:avLst/>
                </a:prstGeom>
                <a:noFill/>
              </p:spPr>
              <p:txBody>
                <a:bodyPr wrap="none" lIns="82299" tIns="41150" rIns="82299" bIns="41150" rtlCol="0">
                  <a:spAutoFit/>
                </a:bodyPr>
                <a:lstStyle/>
                <a:p>
                  <a:r>
                    <a:rPr lang="en-US" sz="1500" b="1" dirty="0">
                      <a:solidFill>
                        <a:srgbClr val="FFFFFF"/>
                      </a:solidFill>
                      <a:cs typeface="Arial"/>
                    </a:rPr>
                    <a:t>API</a:t>
                  </a:r>
                </a:p>
              </p:txBody>
            </p:sp>
            <p:pic>
              <p:nvPicPr>
                <p:cNvPr id="42" name="Picture 41"/>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3169634" y="5252697"/>
                  <a:ext cx="503791" cy="494410"/>
                </a:xfrm>
                <a:prstGeom prst="rect">
                  <a:avLst/>
                </a:prstGeom>
              </p:spPr>
            </p:pic>
          </p:grpSp>
        </p:grpSp>
        <p:pic>
          <p:nvPicPr>
            <p:cNvPr id="13" name="Picture 12"/>
            <p:cNvPicPr>
              <a:picLocks noChangeAspect="1"/>
            </p:cNvPicPr>
            <p:nvPr/>
          </p:nvPicPr>
          <p:blipFill rotWithShape="1">
            <a:blip r:embed="rId16"/>
            <a:srcRect l="22237" t="10607" r="20578" b="19553"/>
            <a:stretch/>
          </p:blipFill>
          <p:spPr>
            <a:xfrm>
              <a:off x="4286458" y="5621651"/>
              <a:ext cx="577368" cy="399136"/>
            </a:xfrm>
            <a:prstGeom prst="rect">
              <a:avLst/>
            </a:prstGeom>
          </p:spPr>
        </p:pic>
      </p:grpSp>
      <p:sp>
        <p:nvSpPr>
          <p:cNvPr id="59" name="Title 3"/>
          <p:cNvSpPr txBox="1">
            <a:spLocks/>
          </p:cNvSpPr>
          <p:nvPr/>
        </p:nvSpPr>
        <p:spPr>
          <a:xfrm>
            <a:off x="457200" y="4572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To the digital value network</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2680641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smtClean="0"/>
              <a:t>Business</a:t>
            </a:r>
          </a:p>
          <a:p>
            <a:pPr marL="514350" indent="-514350">
              <a:buFont typeface="+mj-lt"/>
              <a:buAutoNum type="arabicPeriod"/>
            </a:pPr>
            <a:r>
              <a:rPr lang="en-US" dirty="0" smtClean="0"/>
              <a:t>Channels</a:t>
            </a:r>
          </a:p>
          <a:p>
            <a:pPr marL="514350" indent="-514350">
              <a:buFont typeface="+mj-lt"/>
              <a:buAutoNum type="arabicPeriod"/>
            </a:pPr>
            <a:r>
              <a:rPr lang="en-US" dirty="0" smtClean="0"/>
              <a:t>Digital Transformation Progress</a:t>
            </a:r>
          </a:p>
          <a:p>
            <a:pPr marL="514350" indent="-514350">
              <a:buFont typeface="+mj-lt"/>
              <a:buAutoNum type="arabicPeriod"/>
            </a:pPr>
            <a:r>
              <a:rPr lang="en-US" dirty="0" smtClean="0"/>
              <a:t>Apps and APIs</a:t>
            </a:r>
          </a:p>
          <a:p>
            <a:pPr marL="514350" indent="-514350">
              <a:buFont typeface="+mj-lt"/>
              <a:buAutoNum type="arabicPeriod"/>
            </a:pPr>
            <a:r>
              <a:rPr lang="en-US" dirty="0" smtClean="0"/>
              <a:t>Developers and Partners</a:t>
            </a:r>
          </a:p>
          <a:p>
            <a:pPr marL="514350" indent="-514350">
              <a:buFont typeface="+mj-lt"/>
              <a:buAutoNum type="arabicPeriod"/>
            </a:pPr>
            <a:r>
              <a:rPr lang="en-US" dirty="0" smtClean="0"/>
              <a:t>Outreach and Perceptions</a:t>
            </a:r>
            <a:endParaRPr lang="en-US" dirty="0"/>
          </a:p>
        </p:txBody>
      </p:sp>
      <p:sp>
        <p:nvSpPr>
          <p:cNvPr id="5" name="Title 3"/>
          <p:cNvSpPr txBox="1">
            <a:spLocks/>
          </p:cNvSpPr>
          <p:nvPr/>
        </p:nvSpPr>
        <p:spPr>
          <a:xfrm>
            <a:off x="457200" y="5334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6 Key Areas to Measure </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3807087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609600" y="3083004"/>
            <a:ext cx="7924800" cy="1015663"/>
          </a:xfrm>
          <a:prstGeom prst="rect">
            <a:avLst/>
          </a:prstGeom>
          <a:noFill/>
          <a:ln w="9525">
            <a:noFill/>
            <a:miter lim="800000"/>
            <a:headEnd/>
            <a:tailEnd/>
          </a:ln>
        </p:spPr>
        <p:txBody>
          <a:bodyPr wrap="square">
            <a:spAutoFit/>
          </a:bodyPr>
          <a:lstStyle/>
          <a:p>
            <a:r>
              <a:rPr lang="en-US" sz="6000" b="1" dirty="0" smtClean="0">
                <a:solidFill>
                  <a:schemeClr val="bg1"/>
                </a:solidFill>
                <a:latin typeface="Calibri" pitchFamily="34" charset="0"/>
              </a:rPr>
              <a:t>Case studies</a:t>
            </a:r>
            <a:endParaRPr lang="en-US" sz="6000" b="1"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12047079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2209800"/>
            <a:ext cx="8229600"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lnSpc>
                <a:spcPct val="150000"/>
              </a:lnSpc>
            </a:pPr>
            <a:r>
              <a:rPr lang="en-US" sz="2800" dirty="0" smtClean="0"/>
              <a:t>Revenue</a:t>
            </a:r>
            <a:br>
              <a:rPr lang="en-US" sz="2800" dirty="0" smtClean="0"/>
            </a:br>
            <a:r>
              <a:rPr lang="en-US" sz="2800" dirty="0" smtClean="0"/>
              <a:t>Unique Users</a:t>
            </a:r>
            <a:br>
              <a:rPr lang="en-US" sz="2800" dirty="0" smtClean="0"/>
            </a:br>
            <a:r>
              <a:rPr lang="en-US" sz="2800" dirty="0" smtClean="0"/>
              <a:t>Usage</a:t>
            </a:r>
            <a:endParaRPr lang="en-US" sz="2000" dirty="0"/>
          </a:p>
        </p:txBody>
      </p:sp>
      <p:sp>
        <p:nvSpPr>
          <p:cNvPr id="5"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1. KPIs for Business</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28515270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1-27 at 10.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73949"/>
            <a:ext cx="8839200" cy="5098213"/>
          </a:xfrm>
          <a:prstGeom prst="rect">
            <a:avLst/>
          </a:prstGeom>
        </p:spPr>
      </p:pic>
      <p:sp>
        <p:nvSpPr>
          <p:cNvPr id="5" name="Title 3"/>
          <p:cNvSpPr txBox="1">
            <a:spLocks/>
          </p:cNvSpPr>
          <p:nvPr/>
        </p:nvSpPr>
        <p:spPr>
          <a:xfrm>
            <a:off x="457200" y="4572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a:solidFill>
                  <a:schemeClr val="tx1"/>
                </a:solidFill>
              </a:rPr>
              <a:t>Nike</a:t>
            </a:r>
            <a:r>
              <a:rPr lang="en-US" sz="2800" b="1" dirty="0" smtClean="0">
                <a:solidFill>
                  <a:schemeClr val="tx1"/>
                </a:solidFill>
              </a:rPr>
              <a:t>+ has more than </a:t>
            </a:r>
            <a:r>
              <a:rPr lang="en-US" sz="2800" b="1" dirty="0" smtClean="0">
                <a:solidFill>
                  <a:schemeClr val="tx1"/>
                </a:solidFill>
                <a:latin typeface="+mn-lt"/>
                <a:ea typeface="+mn-ea"/>
                <a:cs typeface="+mn-cs"/>
              </a:rPr>
              <a:t>11 </a:t>
            </a:r>
            <a:r>
              <a:rPr lang="en-US" sz="2800" b="1" dirty="0">
                <a:solidFill>
                  <a:schemeClr val="tx1"/>
                </a:solidFill>
                <a:latin typeface="+mn-lt"/>
                <a:ea typeface="+mn-ea"/>
                <a:cs typeface="+mn-cs"/>
              </a:rPr>
              <a:t>m</a:t>
            </a:r>
            <a:r>
              <a:rPr lang="en-US" sz="2800" b="1" dirty="0" smtClean="0">
                <a:solidFill>
                  <a:schemeClr val="tx1"/>
                </a:solidFill>
                <a:latin typeface="+mn-lt"/>
                <a:ea typeface="+mn-ea"/>
                <a:cs typeface="+mn-cs"/>
              </a:rPr>
              <a:t>illion </a:t>
            </a:r>
            <a:r>
              <a:rPr lang="en-US" sz="2800" b="1" dirty="0">
                <a:solidFill>
                  <a:schemeClr val="tx1"/>
                </a:solidFill>
                <a:latin typeface="+mn-lt"/>
                <a:ea typeface="+mn-ea"/>
                <a:cs typeface="+mn-cs"/>
              </a:rPr>
              <a:t>u</a:t>
            </a:r>
            <a:r>
              <a:rPr lang="en-US" sz="2800" b="1" dirty="0" smtClean="0">
                <a:solidFill>
                  <a:schemeClr val="tx1"/>
                </a:solidFill>
                <a:latin typeface="+mn-lt"/>
                <a:ea typeface="+mn-ea"/>
                <a:cs typeface="+mn-cs"/>
              </a:rPr>
              <a:t>sers</a:t>
            </a:r>
            <a:endParaRPr lang="en-US" sz="2800" b="1" dirty="0">
              <a:solidFill>
                <a:schemeClr val="tx1"/>
              </a:solidFill>
              <a:latin typeface="+mn-lt"/>
              <a:ea typeface="+mn-ea"/>
              <a:cs typeface="+mn-cs"/>
            </a:endParaRPr>
          </a:p>
        </p:txBody>
      </p:sp>
    </p:spTree>
    <p:extLst>
      <p:ext uri="{BB962C8B-B14F-4D97-AF65-F5344CB8AC3E}">
        <p14:creationId xmlns:p14="http://schemas.microsoft.com/office/powerpoint/2010/main" val="37820773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a:solidFill>
                  <a:srgbClr val="000000"/>
                </a:solidFill>
                <a:latin typeface="+mn-lt"/>
                <a:ea typeface="+mn-ea"/>
                <a:cs typeface="+mn-cs"/>
              </a:rPr>
              <a:t>2</a:t>
            </a:r>
            <a:r>
              <a:rPr lang="en-US" sz="2800" b="1" dirty="0" smtClean="0">
                <a:solidFill>
                  <a:srgbClr val="000000"/>
                </a:solidFill>
                <a:latin typeface="+mn-lt"/>
                <a:ea typeface="+mn-ea"/>
                <a:cs typeface="+mn-cs"/>
              </a:rPr>
              <a:t>. KPIs for Digital Transformation Progress</a:t>
            </a:r>
            <a:endParaRPr lang="en-US" sz="2800" b="1" dirty="0">
              <a:solidFill>
                <a:srgbClr val="000000"/>
              </a:solidFill>
              <a:latin typeface="+mn-lt"/>
              <a:ea typeface="+mn-ea"/>
              <a:cs typeface="+mn-cs"/>
            </a:endParaRPr>
          </a:p>
        </p:txBody>
      </p:sp>
      <p:sp>
        <p:nvSpPr>
          <p:cNvPr id="8" name="Title 1"/>
          <p:cNvSpPr txBox="1">
            <a:spLocks/>
          </p:cNvSpPr>
          <p:nvPr/>
        </p:nvSpPr>
        <p:spPr bwMode="auto">
          <a:xfrm>
            <a:off x="457200" y="2209800"/>
            <a:ext cx="8229600"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lnSpc>
                <a:spcPct val="150000"/>
              </a:lnSpc>
            </a:pPr>
            <a:r>
              <a:rPr lang="en-US" sz="2800" dirty="0" smtClean="0"/>
              <a:t>Agility</a:t>
            </a:r>
            <a:br>
              <a:rPr lang="en-US" sz="2800" dirty="0" smtClean="0"/>
            </a:br>
            <a:r>
              <a:rPr lang="en-US" sz="2800" dirty="0" smtClean="0"/>
              <a:t>Innovation</a:t>
            </a:r>
            <a:br>
              <a:rPr lang="en-US" sz="2800" dirty="0" smtClean="0"/>
            </a:br>
            <a:r>
              <a:rPr lang="en-US" sz="2800" dirty="0" smtClean="0"/>
              <a:t>Ecosystem Density</a:t>
            </a:r>
            <a:endParaRPr lang="en-US" sz="2000" dirty="0"/>
          </a:p>
        </p:txBody>
      </p:sp>
    </p:spTree>
    <p:extLst>
      <p:ext uri="{BB962C8B-B14F-4D97-AF65-F5344CB8AC3E}">
        <p14:creationId xmlns:p14="http://schemas.microsoft.com/office/powerpoint/2010/main" val="10171708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00" y="4191000"/>
            <a:ext cx="1838965" cy="646331"/>
          </a:xfrm>
          <a:prstGeom prst="rect">
            <a:avLst/>
          </a:prstGeom>
        </p:spPr>
        <p:txBody>
          <a:bodyPr wrap="none">
            <a:spAutoFit/>
          </a:bodyPr>
          <a:lstStyle/>
          <a:p>
            <a:pPr algn="ctr"/>
            <a:r>
              <a:rPr lang="en-US" b="1" dirty="0" smtClean="0">
                <a:solidFill>
                  <a:srgbClr val="2C2C2C"/>
                </a:solidFill>
                <a:latin typeface="Calibri" pitchFamily="34" charset="0"/>
              </a:rPr>
              <a:t>@</a:t>
            </a:r>
            <a:r>
              <a:rPr lang="en-US" b="1" dirty="0" err="1" smtClean="0">
                <a:solidFill>
                  <a:srgbClr val="2C2C2C"/>
                </a:solidFill>
                <a:latin typeface="Calibri" pitchFamily="34" charset="0"/>
              </a:rPr>
              <a:t>apigeeinstitute</a:t>
            </a:r>
            <a:endParaRPr lang="en-US" b="1" dirty="0" smtClean="0">
              <a:solidFill>
                <a:srgbClr val="2C2C2C"/>
              </a:solidFill>
              <a:latin typeface="Calibri" pitchFamily="34" charset="0"/>
            </a:endParaRPr>
          </a:p>
          <a:p>
            <a:pPr algn="ctr"/>
            <a:r>
              <a:rPr lang="en-US" dirty="0" smtClean="0">
                <a:solidFill>
                  <a:srgbClr val="2C2C2C"/>
                </a:solidFill>
                <a:latin typeface="Calibri" pitchFamily="34" charset="0"/>
              </a:rPr>
              <a:t>Bryan Kirschner</a:t>
            </a:r>
            <a:endParaRPr lang="en-US" dirty="0"/>
          </a:p>
        </p:txBody>
      </p:sp>
      <p:sp>
        <p:nvSpPr>
          <p:cNvPr id="19" name="Rectangle 18"/>
          <p:cNvSpPr/>
          <p:nvPr/>
        </p:nvSpPr>
        <p:spPr>
          <a:xfrm>
            <a:off x="2057400" y="4191000"/>
            <a:ext cx="1800831" cy="646331"/>
          </a:xfrm>
          <a:prstGeom prst="rect">
            <a:avLst/>
          </a:prstGeom>
        </p:spPr>
        <p:txBody>
          <a:bodyPr wrap="none">
            <a:spAutoFit/>
          </a:bodyPr>
          <a:lstStyle/>
          <a:p>
            <a:pPr algn="ctr"/>
            <a:r>
              <a:rPr lang="en-US" b="1" dirty="0" smtClean="0">
                <a:solidFill>
                  <a:srgbClr val="2C2C2C"/>
                </a:solidFill>
                <a:latin typeface="Calibri" pitchFamily="34" charset="0"/>
              </a:rPr>
              <a:t>@</a:t>
            </a:r>
            <a:r>
              <a:rPr lang="en-US" b="1" dirty="0" err="1" smtClean="0">
                <a:solidFill>
                  <a:srgbClr val="2C2C2C"/>
                </a:solidFill>
                <a:latin typeface="Calibri" pitchFamily="34" charset="0"/>
              </a:rPr>
              <a:t>kumarSSR</a:t>
            </a:r>
            <a:endParaRPr lang="en-US" b="1" dirty="0" smtClean="0">
              <a:solidFill>
                <a:srgbClr val="2C2C2C"/>
              </a:solidFill>
              <a:latin typeface="Calibri" pitchFamily="34" charset="0"/>
            </a:endParaRPr>
          </a:p>
          <a:p>
            <a:pPr algn="ctr"/>
            <a:r>
              <a:rPr lang="en-US" dirty="0" smtClean="0">
                <a:solidFill>
                  <a:srgbClr val="2C2C2C"/>
                </a:solidFill>
                <a:latin typeface="Calibri" pitchFamily="34" charset="0"/>
              </a:rPr>
              <a:t>Kumar </a:t>
            </a:r>
            <a:r>
              <a:rPr lang="en-US" dirty="0" err="1" smtClean="0">
                <a:solidFill>
                  <a:srgbClr val="2C2C2C"/>
                </a:solidFill>
                <a:latin typeface="Calibri" pitchFamily="34" charset="0"/>
              </a:rPr>
              <a:t>Srivastava</a:t>
            </a:r>
            <a:endParaRPr lang="en-US"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52600" y="1905000"/>
            <a:ext cx="2260600" cy="2260600"/>
          </a:xfrm>
          <a:prstGeom prst="rect">
            <a:avLst/>
          </a:prstGeom>
        </p:spPr>
      </p:pic>
      <p:pic>
        <p:nvPicPr>
          <p:cNvPr id="5" name="Picture 4"/>
          <p:cNvPicPr>
            <a:picLocks noChangeAspect="1"/>
          </p:cNvPicPr>
          <p:nvPr/>
        </p:nvPicPr>
        <p:blipFill rotWithShape="1">
          <a:blip r:embed="rId5"/>
          <a:srcRect l="29992" t="1" r="5246" b="36590"/>
          <a:stretch/>
        </p:blipFill>
        <p:spPr>
          <a:xfrm>
            <a:off x="5486400" y="1905000"/>
            <a:ext cx="2154887" cy="2270938"/>
          </a:xfrm>
          <a:prstGeom prst="rect">
            <a:avLst/>
          </a:prstGeom>
        </p:spPr>
      </p:pic>
    </p:spTree>
    <p:extLst>
      <p:ext uri="{BB962C8B-B14F-4D97-AF65-F5344CB8AC3E}">
        <p14:creationId xmlns:p14="http://schemas.microsoft.com/office/powerpoint/2010/main" val="23397025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7 at 10.1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07" y="228600"/>
            <a:ext cx="4053893" cy="2286000"/>
          </a:xfrm>
          <a:prstGeom prst="rect">
            <a:avLst/>
          </a:prstGeom>
          <a:ln>
            <a:noFill/>
          </a:ln>
          <a:effectLst>
            <a:outerShdw blurRad="292100" dist="139700" dir="2700000" algn="tl" rotWithShape="0">
              <a:srgbClr val="333333">
                <a:alpha val="65000"/>
              </a:srgbClr>
            </a:outerShdw>
          </a:effectLst>
        </p:spPr>
      </p:pic>
      <p:pic>
        <p:nvPicPr>
          <p:cNvPr id="6" name="Picture 5" descr="Screen Shot 2014-01-27 at 10.1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406450"/>
            <a:ext cx="3581399" cy="1990062"/>
          </a:xfrm>
          <a:prstGeom prst="rect">
            <a:avLst/>
          </a:prstGeom>
          <a:ln>
            <a:noFill/>
          </a:ln>
          <a:effectLst>
            <a:outerShdw blurRad="292100" dist="139700" dir="2700000" algn="tl" rotWithShape="0">
              <a:srgbClr val="333333">
                <a:alpha val="65000"/>
              </a:srgbClr>
            </a:outerShdw>
          </a:effectLst>
        </p:spPr>
      </p:pic>
      <p:pic>
        <p:nvPicPr>
          <p:cNvPr id="7" name="Picture 6" descr="Screen Shot 2014-01-27 at 10.20.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414" y="2743200"/>
            <a:ext cx="3987186" cy="1828800"/>
          </a:xfrm>
          <a:prstGeom prst="rect">
            <a:avLst/>
          </a:prstGeom>
          <a:ln>
            <a:noFill/>
          </a:ln>
          <a:effectLst>
            <a:outerShdw blurRad="292100" dist="139700" dir="2700000" algn="tl" rotWithShape="0">
              <a:srgbClr val="333333">
                <a:alpha val="65000"/>
              </a:srgbClr>
            </a:outerShdw>
          </a:effectLst>
        </p:spPr>
      </p:pic>
      <p:pic>
        <p:nvPicPr>
          <p:cNvPr id="8" name="Picture 7" descr="Screen Shot 2014-01-27 at 10.20.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819400"/>
            <a:ext cx="3581400" cy="1776288"/>
          </a:xfrm>
          <a:prstGeom prst="rect">
            <a:avLst/>
          </a:prstGeom>
          <a:ln>
            <a:noFill/>
          </a:ln>
          <a:effectLst>
            <a:outerShdw blurRad="292100" dist="139700" dir="2700000" algn="tl" rotWithShape="0">
              <a:srgbClr val="333333">
                <a:alpha val="65000"/>
              </a:srgbClr>
            </a:outerShdw>
          </a:effectLst>
        </p:spPr>
      </p:pic>
      <p:pic>
        <p:nvPicPr>
          <p:cNvPr id="9" name="Picture 8" descr="Screen Shot 2014-01-27 at 10.20.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4876800"/>
            <a:ext cx="3429000" cy="1630955"/>
          </a:xfrm>
          <a:prstGeom prst="rect">
            <a:avLst/>
          </a:prstGeom>
          <a:ln>
            <a:noFill/>
          </a:ln>
          <a:effectLst>
            <a:outerShdw blurRad="292100" dist="139700" dir="2700000" algn="tl" rotWithShape="0">
              <a:srgbClr val="333333">
                <a:alpha val="65000"/>
              </a:srgbClr>
            </a:outerShdw>
          </a:effectLst>
        </p:spPr>
      </p:pic>
      <p:pic>
        <p:nvPicPr>
          <p:cNvPr id="10" name="Picture 9" descr="Screen Shot 2014-01-27 at 10.21.1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37" y="4800600"/>
            <a:ext cx="3771163" cy="1743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34473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7 at 10.30.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247934"/>
            <a:ext cx="4876800" cy="2038066"/>
          </a:xfrm>
          <a:prstGeom prst="rect">
            <a:avLst/>
          </a:prstGeom>
          <a:ln>
            <a:noFill/>
          </a:ln>
          <a:effectLst>
            <a:outerShdw blurRad="292100" dist="139700" dir="2700000" algn="tl" rotWithShape="0">
              <a:srgbClr val="333333">
                <a:alpha val="65000"/>
              </a:srgbClr>
            </a:outerShdw>
          </a:effectLst>
        </p:spPr>
      </p:pic>
      <p:pic>
        <p:nvPicPr>
          <p:cNvPr id="4" name="Picture 3" descr="Screen Shot 2014-01-27 at 10.30.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92926"/>
            <a:ext cx="4495800" cy="2102874"/>
          </a:xfrm>
          <a:prstGeom prst="rect">
            <a:avLst/>
          </a:prstGeom>
          <a:ln>
            <a:noFill/>
          </a:ln>
          <a:effectLst>
            <a:outerShdw blurRad="292100" dist="139700" dir="2700000" algn="tl" rotWithShape="0">
              <a:srgbClr val="333333">
                <a:alpha val="65000"/>
              </a:srgbClr>
            </a:outerShdw>
          </a:effectLst>
        </p:spPr>
      </p:pic>
      <p:pic>
        <p:nvPicPr>
          <p:cNvPr id="5" name="Picture 4" descr="Screen Shot 2014-01-27 at 10.30.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679082"/>
            <a:ext cx="4800600" cy="2026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5591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3. KPIs for Channels</a:t>
            </a:r>
            <a:endParaRPr lang="en-US" sz="2800" b="1" dirty="0">
              <a:solidFill>
                <a:srgbClr val="000000"/>
              </a:solidFill>
              <a:latin typeface="+mn-lt"/>
              <a:ea typeface="+mn-ea"/>
              <a:cs typeface="+mn-cs"/>
            </a:endParaRPr>
          </a:p>
        </p:txBody>
      </p:sp>
      <p:sp>
        <p:nvSpPr>
          <p:cNvPr id="8" name="Title 1"/>
          <p:cNvSpPr txBox="1">
            <a:spLocks/>
          </p:cNvSpPr>
          <p:nvPr/>
        </p:nvSpPr>
        <p:spPr bwMode="auto">
          <a:xfrm>
            <a:off x="457200" y="1447800"/>
            <a:ext cx="8229600"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lnSpc>
                <a:spcPct val="150000"/>
              </a:lnSpc>
            </a:pPr>
            <a:r>
              <a:rPr lang="en-US" sz="2800" dirty="0" smtClean="0"/>
              <a:t>Transaction Affinity</a:t>
            </a:r>
            <a:br>
              <a:rPr lang="en-US" sz="2800" dirty="0" smtClean="0"/>
            </a:br>
            <a:r>
              <a:rPr lang="en-US" sz="2800" dirty="0" smtClean="0"/>
              <a:t>Channel Adoption</a:t>
            </a:r>
            <a:br>
              <a:rPr lang="en-US" sz="2800" dirty="0" smtClean="0"/>
            </a:br>
            <a:r>
              <a:rPr lang="en-US" sz="2800" dirty="0" smtClean="0"/>
              <a:t>Channel Symbiosis</a:t>
            </a:r>
            <a:endParaRPr lang="en-US" sz="2000" dirty="0"/>
          </a:p>
        </p:txBody>
      </p:sp>
      <p:pic>
        <p:nvPicPr>
          <p:cNvPr id="4" name="Picture 3" descr="Starbucks-Update-iOS-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961" y="1045250"/>
            <a:ext cx="3961239" cy="2840950"/>
          </a:xfrm>
          <a:prstGeom prst="rect">
            <a:avLst/>
          </a:prstGeom>
          <a:ln>
            <a:noFill/>
          </a:ln>
          <a:effectLst>
            <a:outerShdw blurRad="292100" dist="139700" dir="2700000" algn="tl" rotWithShape="0">
              <a:srgbClr val="333333">
                <a:alpha val="65000"/>
              </a:srgbClr>
            </a:outerShdw>
          </a:effectLst>
        </p:spPr>
      </p:pic>
      <p:pic>
        <p:nvPicPr>
          <p:cNvPr id="5" name="Picture 4" descr="Starbucks-15th-Avenue-Coffee-Tea-Shop-Seatle-12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227" y="4114800"/>
            <a:ext cx="4035973" cy="2438400"/>
          </a:xfrm>
          <a:prstGeom prst="rect">
            <a:avLst/>
          </a:prstGeom>
          <a:ln>
            <a:noFill/>
          </a:ln>
          <a:effectLst>
            <a:outerShdw blurRad="292100" dist="139700" dir="2700000" algn="tl" rotWithShape="0">
              <a:srgbClr val="333333">
                <a:alpha val="65000"/>
              </a:srgbClr>
            </a:outerShdw>
          </a:effectLst>
        </p:spPr>
      </p:pic>
      <p:pic>
        <p:nvPicPr>
          <p:cNvPr id="6" name="Picture 5" descr="Starbucks-reward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114800"/>
            <a:ext cx="4327287" cy="2435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63304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retailsta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81000"/>
            <a:ext cx="2819400" cy="2038288"/>
          </a:xfrm>
          <a:prstGeom prst="rect">
            <a:avLst/>
          </a:prstGeom>
        </p:spPr>
      </p:pic>
      <p:pic>
        <p:nvPicPr>
          <p:cNvPr id="2" name="Picture 1" descr="starbuckslogo.png"/>
          <p:cNvPicPr>
            <a:picLocks noChangeAspect="1"/>
          </p:cNvPicPr>
          <p:nvPr/>
        </p:nvPicPr>
        <p:blipFill rotWithShape="1">
          <a:blip r:embed="rId3">
            <a:extLst>
              <a:ext uri="{BEBA8EAE-BF5A-486C-A8C5-ECC9F3942E4B}">
                <a14:imgProps xmlns:a14="http://schemas.microsoft.com/office/drawing/2010/main">
                  <a14:imgLayer r:embed="rId4">
                    <a14:imgEffect>
                      <a14:backgroundRemoval t="541" b="100000" l="9524" r="89744">
                        <a14:foregroundMark x1="49084" y1="52973" x2="49084" y2="68108"/>
                        <a14:foregroundMark x1="44689" y1="35135" x2="54212" y2="35135"/>
                        <a14:foregroundMark x1="47985" y1="41081" x2="48718" y2="49730"/>
                        <a14:foregroundMark x1="35897" y1="40000" x2="35897" y2="42703"/>
                        <a14:foregroundMark x1="39194" y1="60541" x2="39194" y2="60541"/>
                        <a14:foregroundMark x1="60806" y1="42703" x2="60806" y2="42703"/>
                        <a14:foregroundMark x1="59707" y1="64324" x2="59707" y2="64324"/>
                        <a14:backgroundMark x1="67033" y1="95135" x2="67033" y2="97297"/>
                      </a14:backgroundRemoval>
                    </a14:imgEffect>
                  </a14:imgLayer>
                </a14:imgProps>
              </a:ext>
              <a:ext uri="{28A0092B-C50C-407E-A947-70E740481C1C}">
                <a14:useLocalDpi xmlns:a14="http://schemas.microsoft.com/office/drawing/2010/main" val="0"/>
              </a:ext>
            </a:extLst>
          </a:blip>
          <a:srcRect l="14912" r="16554"/>
          <a:stretch/>
        </p:blipFill>
        <p:spPr>
          <a:xfrm>
            <a:off x="381001" y="228600"/>
            <a:ext cx="1981200" cy="1958997"/>
          </a:xfrm>
          <a:prstGeom prst="rect">
            <a:avLst/>
          </a:prstGeom>
        </p:spPr>
      </p:pic>
      <p:sp>
        <p:nvSpPr>
          <p:cNvPr id="3" name="TextBox 2"/>
          <p:cNvSpPr txBox="1"/>
          <p:nvPr/>
        </p:nvSpPr>
        <p:spPr>
          <a:xfrm>
            <a:off x="381000" y="2743200"/>
            <a:ext cx="4953000" cy="1384995"/>
          </a:xfrm>
          <a:prstGeom prst="rect">
            <a:avLst/>
          </a:prstGeom>
          <a:noFill/>
        </p:spPr>
        <p:txBody>
          <a:bodyPr wrap="square" rtlCol="0">
            <a:spAutoFit/>
          </a:bodyPr>
          <a:lstStyle/>
          <a:p>
            <a:r>
              <a:rPr lang="en-US" sz="2800" b="1" dirty="0" smtClean="0">
                <a:solidFill>
                  <a:srgbClr val="FF0000"/>
                </a:solidFill>
                <a:latin typeface="Calibri"/>
                <a:cs typeface="Calibri"/>
              </a:rPr>
              <a:t>&gt; 10 Million </a:t>
            </a:r>
            <a:r>
              <a:rPr lang="en-US" sz="2800" dirty="0" smtClean="0">
                <a:latin typeface="Calibri"/>
                <a:cs typeface="Calibri"/>
              </a:rPr>
              <a:t>Active Users</a:t>
            </a:r>
          </a:p>
          <a:p>
            <a:pPr marL="285750" indent="-285750">
              <a:buFont typeface="Wingdings" charset="0"/>
              <a:buChar char="Ø"/>
            </a:pPr>
            <a:endParaRPr lang="en-US" sz="2800" dirty="0">
              <a:latin typeface="Calibri"/>
              <a:cs typeface="Calibri"/>
            </a:endParaRPr>
          </a:p>
          <a:p>
            <a:r>
              <a:rPr lang="en-US" sz="2800" b="1" dirty="0" smtClean="0">
                <a:solidFill>
                  <a:srgbClr val="FF0000"/>
                </a:solidFill>
                <a:latin typeface="Calibri"/>
                <a:cs typeface="Calibri"/>
              </a:rPr>
              <a:t>&gt; 2M Transactions </a:t>
            </a:r>
            <a:r>
              <a:rPr lang="en-US" sz="2800" dirty="0" smtClean="0">
                <a:latin typeface="Calibri"/>
                <a:cs typeface="Calibri"/>
              </a:rPr>
              <a:t>per week</a:t>
            </a:r>
            <a:endParaRPr lang="en-US" sz="2800" dirty="0">
              <a:latin typeface="Calibri"/>
              <a:cs typeface="Calibri"/>
            </a:endParaRPr>
          </a:p>
        </p:txBody>
      </p:sp>
      <p:pic>
        <p:nvPicPr>
          <p:cNvPr id="7" name="Picture 6" descr="Screen Shot 2014-01-27 at 8.34.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914400"/>
            <a:ext cx="2493284" cy="4038600"/>
          </a:xfrm>
          <a:prstGeom prst="rect">
            <a:avLst/>
          </a:prstGeom>
        </p:spPr>
      </p:pic>
      <p:pic>
        <p:nvPicPr>
          <p:cNvPr id="8" name="Picture 7" descr="Screen Shot 2014-01-27 at 8.36.5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191000"/>
            <a:ext cx="6400800" cy="2457907"/>
          </a:xfrm>
          <a:prstGeom prst="rect">
            <a:avLst/>
          </a:prstGeom>
        </p:spPr>
      </p:pic>
    </p:spTree>
    <p:extLst>
      <p:ext uri="{BB962C8B-B14F-4D97-AF65-F5344CB8AC3E}">
        <p14:creationId xmlns:p14="http://schemas.microsoft.com/office/powerpoint/2010/main" val="12949564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505200"/>
            <a:ext cx="8686800" cy="1451679"/>
          </a:xfrm>
          <a:prstGeom prst="rect">
            <a:avLst/>
          </a:prstGeom>
        </p:spPr>
        <p:txBody>
          <a:bodyPr wrap="square">
            <a:spAutoFit/>
          </a:bodyPr>
          <a:lstStyle/>
          <a:p>
            <a:pPr>
              <a:lnSpc>
                <a:spcPct val="150000"/>
              </a:lnSpc>
            </a:pPr>
            <a:r>
              <a:rPr lang="en-US" sz="2000" i="1" dirty="0">
                <a:latin typeface="Calibri"/>
                <a:cs typeface="Calibri"/>
              </a:rPr>
              <a:t>“Our customers choose Wells. You are not competing with your own channels. Channels should complement one another to help customers”</a:t>
            </a:r>
          </a:p>
          <a:p>
            <a:pPr algn="r">
              <a:lnSpc>
                <a:spcPct val="150000"/>
              </a:lnSpc>
            </a:pPr>
            <a:r>
              <a:rPr lang="en-US" sz="2000" dirty="0" smtClean="0">
                <a:latin typeface="Calibri"/>
                <a:cs typeface="Calibri"/>
              </a:rPr>
              <a:t>         </a:t>
            </a:r>
            <a:r>
              <a:rPr lang="en-US" sz="2000" dirty="0">
                <a:latin typeface="Calibri"/>
                <a:cs typeface="Calibri"/>
              </a:rPr>
              <a:t>Brian Pearce, SVP Head of Retail Mobile Channels, Wells Fargo</a:t>
            </a:r>
          </a:p>
        </p:txBody>
      </p:sp>
      <p:pic>
        <p:nvPicPr>
          <p:cNvPr id="4" name="Picture 3" descr="Wells_Far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09600"/>
            <a:ext cx="3437594" cy="2286000"/>
          </a:xfrm>
          <a:prstGeom prst="rect">
            <a:avLst/>
          </a:prstGeom>
          <a:ln>
            <a:noFill/>
          </a:ln>
          <a:effectLst>
            <a:outerShdw blurRad="292100" dist="139700" dir="2700000" algn="tl" rotWithShape="0">
              <a:srgbClr val="333333">
                <a:alpha val="65000"/>
              </a:srgbClr>
            </a:outerShdw>
          </a:effectLst>
        </p:spPr>
      </p:pic>
      <p:pic>
        <p:nvPicPr>
          <p:cNvPr id="3" name="Picture 2" descr="wells1.jpg"/>
          <p:cNvPicPr>
            <a:picLocks noChangeAspect="1"/>
          </p:cNvPicPr>
          <p:nvPr/>
        </p:nvPicPr>
        <p:blipFill rotWithShape="1">
          <a:blip r:embed="rId3">
            <a:extLst>
              <a:ext uri="{BEBA8EAE-BF5A-486C-A8C5-ECC9F3942E4B}">
                <a14:imgProps xmlns:a14="http://schemas.microsoft.com/office/drawing/2010/main">
                  <a14:imgLayer r:embed="rId4">
                    <a14:imgEffect>
                      <a14:backgroundRemoval t="3953" b="98419" l="10000" r="90000">
                        <a14:foregroundMark x1="28088" y1="25296" x2="37206" y2="87352"/>
                        <a14:foregroundMark x1="69118" y1="32806" x2="69118" y2="32806"/>
                        <a14:foregroundMark x1="68529" y1="56126" x2="68529" y2="56126"/>
                        <a14:foregroundMark x1="62941" y1="46640" x2="75147" y2="71146"/>
                        <a14:foregroundMark x1="71176" y1="19763" x2="74559" y2="7510"/>
                        <a14:foregroundMark x1="43824" y1="9091" x2="56618" y2="87352"/>
                        <a14:foregroundMark x1="52647" y1="19763" x2="55735" y2="8300"/>
                        <a14:foregroundMark x1="32941" y1="18577" x2="36029" y2="6324"/>
                        <a14:backgroundMark x1="69412" y1="10672" x2="69412" y2="10672"/>
                      </a14:backgroundRemoval>
                    </a14:imgEffect>
                  </a14:imgLayer>
                </a14:imgProps>
              </a:ext>
              <a:ext uri="{28A0092B-C50C-407E-A947-70E740481C1C}">
                <a14:useLocalDpi xmlns:a14="http://schemas.microsoft.com/office/drawing/2010/main" val="0"/>
              </a:ext>
            </a:extLst>
          </a:blip>
          <a:srcRect l="17804" r="15431"/>
          <a:stretch/>
        </p:blipFill>
        <p:spPr>
          <a:xfrm>
            <a:off x="4766239" y="533400"/>
            <a:ext cx="3965440" cy="2209800"/>
          </a:xfrm>
          <a:prstGeom prst="rect">
            <a:avLst/>
          </a:prstGeom>
          <a:ln>
            <a:noFill/>
          </a:ln>
          <a:effectLst>
            <a:outerShdw blurRad="292100" dist="139700" dir="2700000" algn="tl" rotWithShape="0">
              <a:srgbClr val="333333">
                <a:alpha val="65000"/>
              </a:srgbClr>
            </a:outerShdw>
          </a:effectLst>
        </p:spPr>
      </p:pic>
      <p:sp>
        <p:nvSpPr>
          <p:cNvPr id="5" name="Left-Right Arrow 4"/>
          <p:cNvSpPr/>
          <p:nvPr/>
        </p:nvSpPr>
        <p:spPr>
          <a:xfrm>
            <a:off x="3962400" y="1447800"/>
            <a:ext cx="914400" cy="304800"/>
          </a:xfrm>
          <a:prstGeom prst="leftRightArrow">
            <a:avLst/>
          </a:prstGeom>
          <a:solidFill>
            <a:srgbClr val="D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881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4. KPIs for Apps and APIs</a:t>
            </a:r>
            <a:endParaRPr lang="en-US" sz="2800" b="1" dirty="0">
              <a:solidFill>
                <a:srgbClr val="000000"/>
              </a:solidFill>
              <a:latin typeface="+mn-lt"/>
              <a:ea typeface="+mn-ea"/>
              <a:cs typeface="+mn-cs"/>
            </a:endParaRPr>
          </a:p>
        </p:txBody>
      </p:sp>
      <p:sp>
        <p:nvSpPr>
          <p:cNvPr id="8" name="Title 1"/>
          <p:cNvSpPr txBox="1">
            <a:spLocks/>
          </p:cNvSpPr>
          <p:nvPr/>
        </p:nvSpPr>
        <p:spPr bwMode="auto">
          <a:xfrm>
            <a:off x="457200" y="2057400"/>
            <a:ext cx="8229600" cy="2324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lnSpc>
                <a:spcPct val="150000"/>
              </a:lnSpc>
            </a:pPr>
            <a:r>
              <a:rPr lang="en-US" sz="2800" dirty="0" smtClean="0"/>
              <a:t>Traffic</a:t>
            </a:r>
            <a:endParaRPr lang="en-US" sz="2800" dirty="0"/>
          </a:p>
          <a:p>
            <a:pPr algn="l">
              <a:lnSpc>
                <a:spcPct val="150000"/>
              </a:lnSpc>
            </a:pPr>
            <a:r>
              <a:rPr lang="en-US" sz="2800" dirty="0" smtClean="0"/>
              <a:t>Usage</a:t>
            </a:r>
          </a:p>
          <a:p>
            <a:pPr algn="l">
              <a:lnSpc>
                <a:spcPct val="150000"/>
              </a:lnSpc>
            </a:pPr>
            <a:r>
              <a:rPr lang="en-US" sz="2800" dirty="0" smtClean="0"/>
              <a:t>Revenue</a:t>
            </a:r>
          </a:p>
          <a:p>
            <a:pPr algn="l"/>
            <a:r>
              <a:rPr lang="en-US" sz="2800" dirty="0" smtClean="0"/>
              <a:t/>
            </a:r>
            <a:br>
              <a:rPr lang="en-US" sz="2800" dirty="0" smtClean="0"/>
            </a:br>
            <a:endParaRPr lang="en-US" sz="2000" dirty="0"/>
          </a:p>
        </p:txBody>
      </p:sp>
      <p:pic>
        <p:nvPicPr>
          <p:cNvPr id="4" name="Picture 3" descr="Screen Shot 2014-01-27 at 9.07.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532150"/>
            <a:ext cx="7848600" cy="2046450"/>
          </a:xfrm>
          <a:prstGeom prst="rect">
            <a:avLst/>
          </a:prstGeom>
        </p:spPr>
      </p:pic>
    </p:spTree>
    <p:extLst>
      <p:ext uri="{BB962C8B-B14F-4D97-AF65-F5344CB8AC3E}">
        <p14:creationId xmlns:p14="http://schemas.microsoft.com/office/powerpoint/2010/main" val="4009055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7 at 8.56.21 PM.png"/>
          <p:cNvPicPr>
            <a:picLocks noChangeAspect="1"/>
          </p:cNvPicPr>
          <p:nvPr/>
        </p:nvPicPr>
        <p:blipFill>
          <a:blip r:embed="rId2">
            <a:extLst>
              <a:ext uri="{BEBA8EAE-BF5A-486C-A8C5-ECC9F3942E4B}">
                <a14:imgProps xmlns:a14="http://schemas.microsoft.com/office/drawing/2010/main">
                  <a14:imgLayer r:embed="rId3">
                    <a14:imgEffect>
                      <a14:backgroundRemoval t="4061" b="96954" l="4412" r="94608"/>
                    </a14:imgEffect>
                  </a14:imgLayer>
                </a14:imgProps>
              </a:ext>
              <a:ext uri="{28A0092B-C50C-407E-A947-70E740481C1C}">
                <a14:useLocalDpi xmlns:a14="http://schemas.microsoft.com/office/drawing/2010/main" val="0"/>
              </a:ext>
            </a:extLst>
          </a:blip>
          <a:stretch>
            <a:fillRect/>
          </a:stretch>
        </p:blipFill>
        <p:spPr>
          <a:xfrm>
            <a:off x="381000" y="914400"/>
            <a:ext cx="2590800" cy="2501900"/>
          </a:xfrm>
          <a:prstGeom prst="rect">
            <a:avLst/>
          </a:prstGeom>
          <a:ln>
            <a:noFill/>
          </a:ln>
          <a:effectLst>
            <a:outerShdw blurRad="292100" dist="139700" dir="2700000" algn="tl" rotWithShape="0">
              <a:srgbClr val="333333">
                <a:alpha val="65000"/>
              </a:srgbClr>
            </a:outerShdw>
          </a:effectLst>
        </p:spPr>
      </p:pic>
      <p:pic>
        <p:nvPicPr>
          <p:cNvPr id="4" name="Picture 3" descr="Screen Shot 2014-01-27 at 8.56.10 PM.png"/>
          <p:cNvPicPr>
            <a:picLocks noChangeAspect="1"/>
          </p:cNvPicPr>
          <p:nvPr/>
        </p:nvPicPr>
        <p:blipFill>
          <a:blip r:embed="rId4">
            <a:extLst>
              <a:ext uri="{BEBA8EAE-BF5A-486C-A8C5-ECC9F3942E4B}">
                <a14:imgProps xmlns:a14="http://schemas.microsoft.com/office/drawing/2010/main">
                  <a14:imgLayer r:embed="rId5">
                    <a14:imgEffect>
                      <a14:backgroundRemoval t="1563" b="97396" l="5213" r="95261"/>
                    </a14:imgEffect>
                  </a14:imgLayer>
                </a14:imgProps>
              </a:ext>
              <a:ext uri="{28A0092B-C50C-407E-A947-70E740481C1C}">
                <a14:useLocalDpi xmlns:a14="http://schemas.microsoft.com/office/drawing/2010/main" val="0"/>
              </a:ext>
            </a:extLst>
          </a:blip>
          <a:stretch>
            <a:fillRect/>
          </a:stretch>
        </p:blipFill>
        <p:spPr>
          <a:xfrm>
            <a:off x="3048000" y="990600"/>
            <a:ext cx="2679700" cy="2438400"/>
          </a:xfrm>
          <a:prstGeom prst="rect">
            <a:avLst/>
          </a:prstGeom>
          <a:ln>
            <a:noFill/>
          </a:ln>
          <a:effectLst>
            <a:outerShdw blurRad="292100" dist="139700" dir="2700000" algn="tl" rotWithShape="0">
              <a:srgbClr val="333333">
                <a:alpha val="65000"/>
              </a:srgbClr>
            </a:outerShdw>
          </a:effectLst>
        </p:spPr>
      </p:pic>
      <p:pic>
        <p:nvPicPr>
          <p:cNvPr id="5" name="Picture 4" descr="Screen Shot 2014-01-27 at 8.55.53 PM.png"/>
          <p:cNvPicPr>
            <a:picLocks noChangeAspect="1"/>
          </p:cNvPicPr>
          <p:nvPr/>
        </p:nvPicPr>
        <p:blipFill>
          <a:blip r:embed="rId6">
            <a:extLst>
              <a:ext uri="{BEBA8EAE-BF5A-486C-A8C5-ECC9F3942E4B}">
                <a14:imgProps xmlns:a14="http://schemas.microsoft.com/office/drawing/2010/main">
                  <a14:imgLayer r:embed="rId7">
                    <a14:imgEffect>
                      <a14:backgroundRemoval t="0" b="97895" l="6667" r="94762"/>
                    </a14:imgEffect>
                  </a14:imgLayer>
                </a14:imgProps>
              </a:ext>
              <a:ext uri="{28A0092B-C50C-407E-A947-70E740481C1C}">
                <a14:useLocalDpi xmlns:a14="http://schemas.microsoft.com/office/drawing/2010/main" val="0"/>
              </a:ext>
            </a:extLst>
          </a:blip>
          <a:stretch>
            <a:fillRect/>
          </a:stretch>
        </p:blipFill>
        <p:spPr>
          <a:xfrm>
            <a:off x="5867400" y="990600"/>
            <a:ext cx="2667000" cy="2413000"/>
          </a:xfrm>
          <a:prstGeom prst="rect">
            <a:avLst/>
          </a:prstGeom>
          <a:ln>
            <a:noFill/>
          </a:ln>
          <a:effectLst>
            <a:outerShdw blurRad="292100" dist="139700" dir="2700000" algn="tl" rotWithShape="0">
              <a:srgbClr val="333333">
                <a:alpha val="65000"/>
              </a:srgbClr>
            </a:outerShdw>
          </a:effectLst>
        </p:spPr>
      </p:pic>
      <p:pic>
        <p:nvPicPr>
          <p:cNvPr id="6" name="Picture 5" descr="Screen Shot 2014-01-27 at 8.55.39 PM.png"/>
          <p:cNvPicPr>
            <a:picLocks noChangeAspect="1"/>
          </p:cNvPicPr>
          <p:nvPr/>
        </p:nvPicPr>
        <p:blipFill rotWithShape="1">
          <a:blip r:embed="rId8">
            <a:extLst>
              <a:ext uri="{28A0092B-C50C-407E-A947-70E740481C1C}">
                <a14:useLocalDpi xmlns:a14="http://schemas.microsoft.com/office/drawing/2010/main" val="0"/>
              </a:ext>
            </a:extLst>
          </a:blip>
          <a:srcRect l="4927" t="3737" r="5787" b="2191"/>
          <a:stretch/>
        </p:blipFill>
        <p:spPr>
          <a:xfrm>
            <a:off x="508000" y="3825875"/>
            <a:ext cx="2301875" cy="2317750"/>
          </a:xfrm>
          <a:prstGeom prst="rect">
            <a:avLst/>
          </a:prstGeom>
          <a:ln>
            <a:noFill/>
          </a:ln>
          <a:effectLst>
            <a:outerShdw blurRad="292100" dist="139700" dir="2700000" algn="tl" rotWithShape="0">
              <a:srgbClr val="333333">
                <a:alpha val="65000"/>
              </a:srgbClr>
            </a:outerShdw>
          </a:effectLst>
        </p:spPr>
      </p:pic>
      <p:pic>
        <p:nvPicPr>
          <p:cNvPr id="7" name="Picture 6" descr="Screen Shot 2014-01-27 at 8.55.26 PM.png"/>
          <p:cNvPicPr>
            <a:picLocks noChangeAspect="1"/>
          </p:cNvPicPr>
          <p:nvPr/>
        </p:nvPicPr>
        <p:blipFill rotWithShape="1">
          <a:blip r:embed="rId9">
            <a:extLst>
              <a:ext uri="{28A0092B-C50C-407E-A947-70E740481C1C}">
                <a14:useLocalDpi xmlns:a14="http://schemas.microsoft.com/office/drawing/2010/main" val="0"/>
              </a:ext>
            </a:extLst>
          </a:blip>
          <a:srcRect l="5306" t="3717" r="5661" b="2051"/>
          <a:stretch/>
        </p:blipFill>
        <p:spPr>
          <a:xfrm>
            <a:off x="3190875" y="3825874"/>
            <a:ext cx="2397126" cy="2333625"/>
          </a:xfrm>
          <a:prstGeom prst="rect">
            <a:avLst/>
          </a:prstGeom>
        </p:spPr>
      </p:pic>
      <p:pic>
        <p:nvPicPr>
          <p:cNvPr id="8" name="Picture 7" descr="Screen Shot 2014-01-27 at 8.58.52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3600" y="3657600"/>
            <a:ext cx="2514600"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76777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3733800" cy="2971800"/>
          </a:xfrm>
        </p:spPr>
        <p:txBody>
          <a:bodyPr/>
          <a:lstStyle/>
          <a:p>
            <a:pPr algn="l">
              <a:lnSpc>
                <a:spcPct val="150000"/>
              </a:lnSpc>
            </a:pPr>
            <a:r>
              <a:rPr lang="en-US" sz="2800" dirty="0" smtClean="0">
                <a:latin typeface="Calibri"/>
                <a:cs typeface="Calibri"/>
              </a:rPr>
              <a:t>App Portfolio </a:t>
            </a:r>
            <a:br>
              <a:rPr lang="en-US" sz="2800" dirty="0" smtClean="0">
                <a:latin typeface="Calibri"/>
                <a:cs typeface="Calibri"/>
              </a:rPr>
            </a:br>
            <a:r>
              <a:rPr lang="en-US" sz="2000" dirty="0" smtClean="0">
                <a:latin typeface="Calibri"/>
                <a:cs typeface="Calibri"/>
              </a:rPr>
              <a:t>Collection </a:t>
            </a:r>
            <a:r>
              <a:rPr lang="en-US" sz="2000" dirty="0">
                <a:latin typeface="Calibri"/>
                <a:cs typeface="Calibri"/>
              </a:rPr>
              <a:t>of registered apps for an API platform in various stages of </a:t>
            </a:r>
            <a:r>
              <a:rPr lang="en-US" sz="2000" dirty="0" smtClean="0">
                <a:latin typeface="Calibri"/>
                <a:cs typeface="Calibri"/>
              </a:rPr>
              <a:t>experimentation and development </a:t>
            </a:r>
            <a:r>
              <a:rPr lang="en-US" sz="2000" dirty="0">
                <a:latin typeface="Calibri"/>
                <a:cs typeface="Calibri"/>
              </a:rPr>
              <a:t>targeting varied user segments, use cases, channels and market</a:t>
            </a:r>
          </a:p>
        </p:txBody>
      </p:sp>
      <p:pic>
        <p:nvPicPr>
          <p:cNvPr id="5" name="Picture 4" descr="Screen Shot 2014-01-27 at 9.04.47 PM.png"/>
          <p:cNvPicPr>
            <a:picLocks noChangeAspect="1"/>
          </p:cNvPicPr>
          <p:nvPr/>
        </p:nvPicPr>
        <p:blipFill rotWithShape="1">
          <a:blip r:embed="rId3">
            <a:extLst>
              <a:ext uri="{28A0092B-C50C-407E-A947-70E740481C1C}">
                <a14:useLocalDpi xmlns:a14="http://schemas.microsoft.com/office/drawing/2010/main" val="0"/>
              </a:ext>
            </a:extLst>
          </a:blip>
          <a:srcRect l="4567" t="2465" r="1540" b="3052"/>
          <a:stretch/>
        </p:blipFill>
        <p:spPr>
          <a:xfrm>
            <a:off x="4216400" y="374650"/>
            <a:ext cx="4699000" cy="5111750"/>
          </a:xfrm>
          <a:prstGeom prst="rect">
            <a:avLst/>
          </a:prstGeom>
        </p:spPr>
      </p:pic>
      <p:pic>
        <p:nvPicPr>
          <p:cNvPr id="3" name="Picture 2" descr="Screen Shot 2014-01-27 at 8.55.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4076700"/>
            <a:ext cx="2692400" cy="2476500"/>
          </a:xfrm>
          <a:prstGeom prst="rect">
            <a:avLst/>
          </a:prstGeom>
        </p:spPr>
      </p:pic>
    </p:spTree>
    <p:extLst>
      <p:ext uri="{BB962C8B-B14F-4D97-AF65-F5344CB8AC3E}">
        <p14:creationId xmlns:p14="http://schemas.microsoft.com/office/powerpoint/2010/main" val="4277568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86000"/>
            <a:ext cx="4572000" cy="1995418"/>
          </a:xfrm>
          <a:prstGeom prst="rect">
            <a:avLst/>
          </a:prstGeom>
        </p:spPr>
        <p:txBody>
          <a:bodyPr>
            <a:spAutoFit/>
          </a:bodyPr>
          <a:lstStyle/>
          <a:p>
            <a:pPr>
              <a:lnSpc>
                <a:spcPct val="150000"/>
              </a:lnSpc>
            </a:pPr>
            <a:r>
              <a:rPr lang="en-US" sz="2800" dirty="0">
                <a:latin typeface="+mj-lt"/>
                <a:cs typeface="Calibri"/>
              </a:rPr>
              <a:t>Time to Success</a:t>
            </a:r>
          </a:p>
          <a:p>
            <a:pPr>
              <a:lnSpc>
                <a:spcPct val="150000"/>
              </a:lnSpc>
            </a:pPr>
            <a:r>
              <a:rPr lang="en-US" sz="2800" dirty="0">
                <a:latin typeface="+mj-lt"/>
                <a:cs typeface="Calibri"/>
              </a:rPr>
              <a:t>Rate of Success</a:t>
            </a:r>
          </a:p>
          <a:p>
            <a:pPr>
              <a:lnSpc>
                <a:spcPct val="150000"/>
              </a:lnSpc>
            </a:pPr>
            <a:r>
              <a:rPr lang="en-US" sz="2800" dirty="0">
                <a:latin typeface="+mj-lt"/>
                <a:cs typeface="Calibri"/>
              </a:rPr>
              <a:t>Engagement</a:t>
            </a:r>
          </a:p>
        </p:txBody>
      </p:sp>
      <p:sp>
        <p:nvSpPr>
          <p:cNvPr id="5"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5. KPIs for Developers and Partners</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11767823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7 at 9.1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71878" cy="6858000"/>
          </a:xfrm>
          <a:prstGeom prst="rect">
            <a:avLst/>
          </a:prstGeom>
        </p:spPr>
      </p:pic>
    </p:spTree>
    <p:extLst>
      <p:ext uri="{BB962C8B-B14F-4D97-AF65-F5344CB8AC3E}">
        <p14:creationId xmlns:p14="http://schemas.microsoft.com/office/powerpoint/2010/main" val="31209656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p:cNvSpPr>
          <p:nvPr/>
        </p:nvSpPr>
        <p:spPr bwMode="auto">
          <a:xfrm>
            <a:off x="571500" y="381000"/>
            <a:ext cx="7988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sz="2800" b="1" dirty="0">
                <a:solidFill>
                  <a:schemeClr val="tx1"/>
                </a:solidFill>
                <a:latin typeface="Courier" charset="0"/>
                <a:ea typeface="ＭＳ Ｐゴシック" charset="0"/>
                <a:sym typeface="Courier" charset="0"/>
              </a:rPr>
              <a:t>groups.google.com/group/api-craft</a:t>
            </a:r>
          </a:p>
        </p:txBody>
      </p:sp>
      <p:pic>
        <p:nvPicPr>
          <p:cNvPr id="9" name="Picture 8" descr="Screen Shot 2012-01-25 at 10.56.51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800" y="1066800"/>
            <a:ext cx="5486400" cy="5409896"/>
          </a:xfrm>
          <a:prstGeom prst="rect">
            <a:avLst/>
          </a:prstGeom>
        </p:spPr>
      </p:pic>
    </p:spTree>
    <p:extLst>
      <p:ext uri="{BB962C8B-B14F-4D97-AF65-F5344CB8AC3E}">
        <p14:creationId xmlns:p14="http://schemas.microsoft.com/office/powerpoint/2010/main" val="26492711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unnel-diagram-powerpoint.jpg"/>
          <p:cNvPicPr>
            <a:picLocks noChangeAspect="1"/>
          </p:cNvPicPr>
          <p:nvPr/>
        </p:nvPicPr>
        <p:blipFill>
          <a:blip r:embed="rId2">
            <a:extLst>
              <a:ext uri="{BEBA8EAE-BF5A-486C-A8C5-ECC9F3942E4B}">
                <a14:imgProps xmlns:a14="http://schemas.microsoft.com/office/drawing/2010/main">
                  <a14:imgLayer r:embed="rId3">
                    <a14:imgEffect>
                      <a14:backgroundRemoval t="5780" b="89595" l="9942" r="89766">
                        <a14:foregroundMark x1="14327" y1="19075" x2="89766" y2="18497"/>
                      </a14:backgroundRemoval>
                    </a14:imgEffect>
                  </a14:imgLayer>
                </a14:imgProps>
              </a:ext>
              <a:ext uri="{28A0092B-C50C-407E-A947-70E740481C1C}">
                <a14:useLocalDpi xmlns:a14="http://schemas.microsoft.com/office/drawing/2010/main" val="0"/>
              </a:ext>
            </a:extLst>
          </a:blip>
          <a:stretch>
            <a:fillRect/>
          </a:stretch>
        </p:blipFill>
        <p:spPr>
          <a:xfrm>
            <a:off x="2514600" y="1347536"/>
            <a:ext cx="4229100" cy="4278563"/>
          </a:xfrm>
          <a:prstGeom prst="rect">
            <a:avLst/>
          </a:prstGeom>
        </p:spPr>
      </p:pic>
      <p:sp>
        <p:nvSpPr>
          <p:cNvPr id="8" name="Right Arrow 7"/>
          <p:cNvSpPr/>
          <p:nvPr/>
        </p:nvSpPr>
        <p:spPr>
          <a:xfrm rot="3703080">
            <a:off x="2998945" y="836434"/>
            <a:ext cx="685800" cy="990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4783557">
            <a:off x="3913345" y="760234"/>
            <a:ext cx="685800" cy="990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6134346">
            <a:off x="5014436" y="739895"/>
            <a:ext cx="685800" cy="990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644497">
            <a:off x="5894545" y="912635"/>
            <a:ext cx="685800" cy="990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5400000">
            <a:off x="4343400" y="5257800"/>
            <a:ext cx="685800" cy="990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76600" y="316468"/>
            <a:ext cx="3048000" cy="369332"/>
          </a:xfrm>
          <a:prstGeom prst="rect">
            <a:avLst/>
          </a:prstGeom>
          <a:noFill/>
        </p:spPr>
        <p:txBody>
          <a:bodyPr wrap="square" rtlCol="0">
            <a:spAutoFit/>
          </a:bodyPr>
          <a:lstStyle/>
          <a:p>
            <a:r>
              <a:rPr lang="en-US" dirty="0" smtClean="0">
                <a:latin typeface="Calibri"/>
                <a:cs typeface="Calibri"/>
              </a:rPr>
              <a:t>Developers and Partners</a:t>
            </a:r>
            <a:endParaRPr lang="en-US" dirty="0">
              <a:latin typeface="Calibri"/>
              <a:cs typeface="Calibri"/>
            </a:endParaRPr>
          </a:p>
        </p:txBody>
      </p:sp>
      <p:sp>
        <p:nvSpPr>
          <p:cNvPr id="16" name="Striped Right Arrow 15"/>
          <p:cNvSpPr/>
          <p:nvPr/>
        </p:nvSpPr>
        <p:spPr>
          <a:xfrm>
            <a:off x="1905000" y="4724400"/>
            <a:ext cx="1981200" cy="914400"/>
          </a:xfrm>
          <a:prstGeom prst="stripedRightArrow">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triped Right Arrow 16"/>
          <p:cNvSpPr/>
          <p:nvPr/>
        </p:nvSpPr>
        <p:spPr>
          <a:xfrm rot="10800000">
            <a:off x="5410200" y="4724400"/>
            <a:ext cx="1981200" cy="914400"/>
          </a:xfrm>
          <a:prstGeom prst="stripedRightArrow">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828800" y="5791200"/>
            <a:ext cx="1905000" cy="369332"/>
          </a:xfrm>
          <a:prstGeom prst="rect">
            <a:avLst/>
          </a:prstGeom>
          <a:noFill/>
        </p:spPr>
        <p:txBody>
          <a:bodyPr wrap="square" rtlCol="0">
            <a:spAutoFit/>
          </a:bodyPr>
          <a:lstStyle/>
          <a:p>
            <a:r>
              <a:rPr lang="en-US" dirty="0" smtClean="0">
                <a:latin typeface="Calibri"/>
                <a:cs typeface="Calibri"/>
              </a:rPr>
              <a:t>Rate of Success</a:t>
            </a:r>
            <a:endParaRPr lang="en-US" dirty="0">
              <a:latin typeface="Calibri"/>
              <a:cs typeface="Calibri"/>
            </a:endParaRPr>
          </a:p>
        </p:txBody>
      </p:sp>
      <p:sp>
        <p:nvSpPr>
          <p:cNvPr id="19" name="TextBox 18"/>
          <p:cNvSpPr txBox="1"/>
          <p:nvPr/>
        </p:nvSpPr>
        <p:spPr>
          <a:xfrm>
            <a:off x="5867400" y="5791200"/>
            <a:ext cx="1905000" cy="369332"/>
          </a:xfrm>
          <a:prstGeom prst="rect">
            <a:avLst/>
          </a:prstGeom>
          <a:noFill/>
        </p:spPr>
        <p:txBody>
          <a:bodyPr wrap="square" rtlCol="0">
            <a:spAutoFit/>
          </a:bodyPr>
          <a:lstStyle/>
          <a:p>
            <a:r>
              <a:rPr lang="en-US" dirty="0" smtClean="0">
                <a:latin typeface="Calibri"/>
                <a:cs typeface="Calibri"/>
              </a:rPr>
              <a:t>Time to Success</a:t>
            </a:r>
            <a:endParaRPr lang="en-US" dirty="0">
              <a:latin typeface="Calibri"/>
              <a:cs typeface="Calibri"/>
            </a:endParaRPr>
          </a:p>
        </p:txBody>
      </p:sp>
    </p:spTree>
    <p:extLst>
      <p:ext uri="{BB962C8B-B14F-4D97-AF65-F5344CB8AC3E}">
        <p14:creationId xmlns:p14="http://schemas.microsoft.com/office/powerpoint/2010/main" val="5765533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53340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a:lnSpc>
                <a:spcPct val="150000"/>
              </a:lnSpc>
            </a:pPr>
            <a:r>
              <a:rPr lang="en-US" sz="1200" dirty="0" smtClean="0"/>
              <a:t>Social Media Interactions ⇒ Leading Indicator of Developer Perception Changes of API Programs</a:t>
            </a:r>
            <a:endParaRPr lang="en-US" sz="1200" dirty="0"/>
          </a:p>
        </p:txBody>
      </p:sp>
      <p:sp>
        <p:nvSpPr>
          <p:cNvPr id="5"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a:solidFill>
                  <a:srgbClr val="000000"/>
                </a:solidFill>
                <a:latin typeface="+mn-lt"/>
                <a:ea typeface="+mn-ea"/>
                <a:cs typeface="+mn-cs"/>
              </a:rPr>
              <a:t>6</a:t>
            </a:r>
            <a:r>
              <a:rPr lang="en-US" sz="2800" b="1" dirty="0" smtClean="0">
                <a:solidFill>
                  <a:srgbClr val="000000"/>
                </a:solidFill>
                <a:latin typeface="+mn-lt"/>
                <a:ea typeface="+mn-ea"/>
                <a:cs typeface="+mn-cs"/>
              </a:rPr>
              <a:t>. KPIs for Outreach and Perceptions</a:t>
            </a:r>
            <a:endParaRPr lang="en-US" sz="2800" b="1" dirty="0">
              <a:solidFill>
                <a:srgbClr val="000000"/>
              </a:solidFill>
              <a:latin typeface="+mn-lt"/>
              <a:ea typeface="+mn-ea"/>
              <a:cs typeface="+mn-cs"/>
            </a:endParaRPr>
          </a:p>
        </p:txBody>
      </p:sp>
      <p:sp>
        <p:nvSpPr>
          <p:cNvPr id="6" name="Rectangle 5"/>
          <p:cNvSpPr/>
          <p:nvPr/>
        </p:nvSpPr>
        <p:spPr>
          <a:xfrm>
            <a:off x="457200" y="2286000"/>
            <a:ext cx="4572000" cy="1995418"/>
          </a:xfrm>
          <a:prstGeom prst="rect">
            <a:avLst/>
          </a:prstGeom>
        </p:spPr>
        <p:txBody>
          <a:bodyPr>
            <a:spAutoFit/>
          </a:bodyPr>
          <a:lstStyle/>
          <a:p>
            <a:pPr>
              <a:lnSpc>
                <a:spcPct val="150000"/>
              </a:lnSpc>
            </a:pPr>
            <a:r>
              <a:rPr lang="en-US" sz="2800" dirty="0" smtClean="0">
                <a:latin typeface="+mj-lt"/>
                <a:cs typeface="Calibri"/>
              </a:rPr>
              <a:t>App and API Releases</a:t>
            </a:r>
          </a:p>
          <a:p>
            <a:pPr>
              <a:lnSpc>
                <a:spcPct val="150000"/>
              </a:lnSpc>
            </a:pPr>
            <a:r>
              <a:rPr lang="en-US" sz="2800" dirty="0">
                <a:latin typeface="+mj-lt"/>
                <a:cs typeface="Calibri"/>
              </a:rPr>
              <a:t>Developer Events</a:t>
            </a:r>
          </a:p>
          <a:p>
            <a:pPr>
              <a:lnSpc>
                <a:spcPct val="150000"/>
              </a:lnSpc>
            </a:pPr>
            <a:r>
              <a:rPr lang="en-US" sz="2800" dirty="0" smtClean="0">
                <a:latin typeface="+mj-lt"/>
                <a:cs typeface="Calibri"/>
              </a:rPr>
              <a:t>Social Media Perceptions</a:t>
            </a:r>
          </a:p>
        </p:txBody>
      </p:sp>
    </p:spTree>
    <p:extLst>
      <p:ext uri="{BB962C8B-B14F-4D97-AF65-F5344CB8AC3E}">
        <p14:creationId xmlns:p14="http://schemas.microsoft.com/office/powerpoint/2010/main" val="3200951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27 at 10.0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1"/>
            <a:ext cx="8848163" cy="6400799"/>
          </a:xfrm>
          <a:prstGeom prst="rect">
            <a:avLst/>
          </a:prstGeom>
        </p:spPr>
      </p:pic>
    </p:spTree>
    <p:extLst>
      <p:ext uri="{BB962C8B-B14F-4D97-AF65-F5344CB8AC3E}">
        <p14:creationId xmlns:p14="http://schemas.microsoft.com/office/powerpoint/2010/main" val="361833917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smtClean="0"/>
              <a:t>Business</a:t>
            </a:r>
          </a:p>
          <a:p>
            <a:pPr marL="514350" indent="-514350">
              <a:buFont typeface="+mj-lt"/>
              <a:buAutoNum type="arabicPeriod"/>
            </a:pPr>
            <a:r>
              <a:rPr lang="en-US" dirty="0" smtClean="0"/>
              <a:t>Channels</a:t>
            </a:r>
          </a:p>
          <a:p>
            <a:pPr marL="514350" indent="-514350">
              <a:buFont typeface="+mj-lt"/>
              <a:buAutoNum type="arabicPeriod"/>
            </a:pPr>
            <a:r>
              <a:rPr lang="en-US" dirty="0" smtClean="0"/>
              <a:t>Digital Transformation Progress</a:t>
            </a:r>
          </a:p>
          <a:p>
            <a:pPr marL="514350" indent="-514350">
              <a:buFont typeface="+mj-lt"/>
              <a:buAutoNum type="arabicPeriod"/>
            </a:pPr>
            <a:r>
              <a:rPr lang="en-US" dirty="0" smtClean="0"/>
              <a:t>Apps and APIs</a:t>
            </a:r>
          </a:p>
          <a:p>
            <a:pPr marL="514350" indent="-514350">
              <a:buFont typeface="+mj-lt"/>
              <a:buAutoNum type="arabicPeriod"/>
            </a:pPr>
            <a:r>
              <a:rPr lang="en-US" dirty="0" smtClean="0"/>
              <a:t>Developers and Partners</a:t>
            </a:r>
          </a:p>
          <a:p>
            <a:pPr marL="514350" indent="-514350">
              <a:buFont typeface="+mj-lt"/>
              <a:buAutoNum type="arabicPeriod"/>
            </a:pPr>
            <a:r>
              <a:rPr lang="en-US" dirty="0" smtClean="0"/>
              <a:t>Outreach and Perceptions</a:t>
            </a:r>
            <a:endParaRPr lang="en-US" dirty="0"/>
          </a:p>
        </p:txBody>
      </p:sp>
      <p:sp>
        <p:nvSpPr>
          <p:cNvPr id="5" name="Title 3"/>
          <p:cNvSpPr txBox="1">
            <a:spLocks/>
          </p:cNvSpPr>
          <p:nvPr/>
        </p:nvSpPr>
        <p:spPr>
          <a:xfrm>
            <a:off x="457200" y="5334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chemeClr val="tx1">
                    <a:lumMod val="50000"/>
                    <a:lumOff val="50000"/>
                  </a:schemeClr>
                </a:solidFill>
                <a:latin typeface="+mn-lt"/>
                <a:ea typeface="+mn-ea"/>
                <a:cs typeface="+mn-cs"/>
              </a:rPr>
              <a:t>6 Key Areas to Measure</a:t>
            </a:r>
            <a:endParaRPr lang="en-US" sz="2800" b="1"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26129399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533400" y="457200"/>
            <a:ext cx="3352800" cy="1015663"/>
          </a:xfrm>
          <a:prstGeom prst="rect">
            <a:avLst/>
          </a:prstGeom>
          <a:noFill/>
          <a:ln w="9525">
            <a:noFill/>
            <a:miter lim="800000"/>
            <a:headEnd/>
            <a:tailEnd/>
          </a:ln>
        </p:spPr>
        <p:txBody>
          <a:bodyPr wrap="square">
            <a:spAutoFit/>
          </a:bodyPr>
          <a:lstStyle/>
          <a:p>
            <a:r>
              <a:rPr lang="en-US" sz="6000" b="1" dirty="0" smtClean="0">
                <a:solidFill>
                  <a:schemeClr val="bg1"/>
                </a:solidFill>
                <a:latin typeface="Calibri" pitchFamily="34" charset="0"/>
              </a:rPr>
              <a:t>Q&amp;A</a:t>
            </a:r>
            <a:endParaRPr lang="en-US" sz="6000" b="1"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
        <p:nvSpPr>
          <p:cNvPr id="5" name="Rectangle 4"/>
          <p:cNvSpPr/>
          <p:nvPr/>
        </p:nvSpPr>
        <p:spPr>
          <a:xfrm>
            <a:off x="5950583" y="4495800"/>
            <a:ext cx="1977399" cy="677108"/>
          </a:xfrm>
          <a:prstGeom prst="rect">
            <a:avLst/>
          </a:prstGeom>
        </p:spPr>
        <p:txBody>
          <a:bodyPr wrap="none">
            <a:spAutoFit/>
          </a:bodyPr>
          <a:lstStyle/>
          <a:p>
            <a:pPr algn="ctr"/>
            <a:r>
              <a:rPr lang="en-US" sz="2000" dirty="0" smtClean="0">
                <a:solidFill>
                  <a:srgbClr val="FFFFFF"/>
                </a:solidFill>
                <a:latin typeface="Calibri" pitchFamily="34" charset="0"/>
              </a:rPr>
              <a:t>@</a:t>
            </a:r>
            <a:r>
              <a:rPr lang="en-US" sz="2000" dirty="0" err="1" smtClean="0">
                <a:solidFill>
                  <a:srgbClr val="FFFFFF"/>
                </a:solidFill>
                <a:latin typeface="Calibri" pitchFamily="34" charset="0"/>
              </a:rPr>
              <a:t>apigeeinstitute</a:t>
            </a:r>
            <a:endParaRPr lang="en-US" sz="2000" dirty="0" smtClean="0">
              <a:solidFill>
                <a:srgbClr val="FFFFFF"/>
              </a:solidFill>
              <a:latin typeface="Calibri" pitchFamily="34" charset="0"/>
            </a:endParaRPr>
          </a:p>
          <a:p>
            <a:pPr algn="ctr"/>
            <a:r>
              <a:rPr lang="en-US" dirty="0" smtClean="0">
                <a:solidFill>
                  <a:srgbClr val="FFFFFF"/>
                </a:solidFill>
                <a:latin typeface="Calibri" pitchFamily="34" charset="0"/>
              </a:rPr>
              <a:t>Bryan Kirschner</a:t>
            </a:r>
            <a:endParaRPr lang="en-US" dirty="0">
              <a:solidFill>
                <a:srgbClr val="FFFFFF"/>
              </a:solidFill>
            </a:endParaRPr>
          </a:p>
        </p:txBody>
      </p:sp>
      <p:sp>
        <p:nvSpPr>
          <p:cNvPr id="6" name="Rectangle 5"/>
          <p:cNvSpPr/>
          <p:nvPr/>
        </p:nvSpPr>
        <p:spPr>
          <a:xfrm>
            <a:off x="2313969" y="4495800"/>
            <a:ext cx="1800831" cy="677108"/>
          </a:xfrm>
          <a:prstGeom prst="rect">
            <a:avLst/>
          </a:prstGeom>
        </p:spPr>
        <p:txBody>
          <a:bodyPr wrap="none">
            <a:spAutoFit/>
          </a:bodyPr>
          <a:lstStyle/>
          <a:p>
            <a:pPr algn="ctr"/>
            <a:r>
              <a:rPr lang="en-US" sz="2000" dirty="0" smtClean="0">
                <a:solidFill>
                  <a:schemeClr val="bg1"/>
                </a:solidFill>
                <a:latin typeface="Calibri" pitchFamily="34" charset="0"/>
              </a:rPr>
              <a:t>@</a:t>
            </a:r>
            <a:r>
              <a:rPr lang="en-US" sz="2000" dirty="0" err="1" smtClean="0">
                <a:solidFill>
                  <a:schemeClr val="bg1"/>
                </a:solidFill>
                <a:latin typeface="Calibri" pitchFamily="34" charset="0"/>
              </a:rPr>
              <a:t>kumarSSR</a:t>
            </a:r>
            <a:endParaRPr lang="en-US" sz="2000" dirty="0" smtClean="0">
              <a:solidFill>
                <a:schemeClr val="bg1"/>
              </a:solidFill>
              <a:latin typeface="Calibri" pitchFamily="34" charset="0"/>
            </a:endParaRPr>
          </a:p>
          <a:p>
            <a:pPr algn="ctr"/>
            <a:r>
              <a:rPr lang="en-US" dirty="0" smtClean="0">
                <a:solidFill>
                  <a:schemeClr val="bg1"/>
                </a:solidFill>
                <a:latin typeface="Calibri" pitchFamily="34" charset="0"/>
              </a:rPr>
              <a:t>Kumar </a:t>
            </a:r>
            <a:r>
              <a:rPr lang="en-US" dirty="0" err="1" smtClean="0">
                <a:solidFill>
                  <a:schemeClr val="bg1"/>
                </a:solidFill>
                <a:latin typeface="Calibri" pitchFamily="34" charset="0"/>
              </a:rPr>
              <a:t>Srivastava</a:t>
            </a:r>
            <a:endParaRPr lang="en-US" dirty="0">
              <a:solidFill>
                <a:schemeClr val="bg1"/>
              </a:solidFill>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81200" y="2159000"/>
            <a:ext cx="2260600" cy="2260600"/>
          </a:xfrm>
          <a:prstGeom prst="rect">
            <a:avLst/>
          </a:prstGeom>
          <a:ln>
            <a:noFill/>
          </a:ln>
          <a:effectLst>
            <a:softEdge rad="112500"/>
          </a:effectLst>
        </p:spPr>
      </p:pic>
      <p:pic>
        <p:nvPicPr>
          <p:cNvPr id="8" name="Picture 7"/>
          <p:cNvPicPr>
            <a:picLocks noChangeAspect="1"/>
          </p:cNvPicPr>
          <p:nvPr/>
        </p:nvPicPr>
        <p:blipFill rotWithShape="1">
          <a:blip r:embed="rId4"/>
          <a:srcRect l="29992" t="1" r="5246" b="36590"/>
          <a:stretch/>
        </p:blipFill>
        <p:spPr>
          <a:xfrm>
            <a:off x="5791200" y="2133600"/>
            <a:ext cx="2154887" cy="2270938"/>
          </a:xfrm>
          <a:prstGeom prst="rect">
            <a:avLst/>
          </a:prstGeom>
          <a:ln>
            <a:noFill/>
          </a:ln>
          <a:effectLst>
            <a:softEdge rad="112500"/>
          </a:effectLst>
        </p:spPr>
      </p:pic>
    </p:spTree>
    <p:extLst>
      <p:ext uri="{BB962C8B-B14F-4D97-AF65-F5344CB8AC3E}">
        <p14:creationId xmlns:p14="http://schemas.microsoft.com/office/powerpoint/2010/main" val="25423373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pPr algn="ctr"/>
            <a:endParaRPr lang="en-US" dirty="0"/>
          </a:p>
        </p:txBody>
      </p:sp>
      <p:sp>
        <p:nvSpPr>
          <p:cNvPr id="160771" name="TextBox 3"/>
          <p:cNvSpPr txBox="1">
            <a:spLocks noChangeArrowheads="1"/>
          </p:cNvSpPr>
          <p:nvPr/>
        </p:nvSpPr>
        <p:spPr bwMode="auto">
          <a:xfrm>
            <a:off x="609600" y="1798638"/>
            <a:ext cx="8229600" cy="2105025"/>
          </a:xfrm>
          <a:prstGeom prst="rect">
            <a:avLst/>
          </a:prstGeom>
          <a:noFill/>
          <a:ln w="9525">
            <a:noFill/>
            <a:miter lim="800000"/>
            <a:headEnd/>
            <a:tailEnd/>
          </a:ln>
        </p:spPr>
        <p:txBody>
          <a:bodyPr>
            <a:spAutoFit/>
          </a:bodyPr>
          <a:lstStyle/>
          <a:p>
            <a:r>
              <a:rPr lang="en-US" sz="6600" b="1" dirty="0">
                <a:solidFill>
                  <a:schemeClr val="bg1"/>
                </a:solidFill>
                <a:latin typeface="Calibri" pitchFamily="34" charset="0"/>
              </a:rPr>
              <a:t>THANK YOU</a:t>
            </a:r>
          </a:p>
          <a:p>
            <a:endParaRPr lang="en-US" sz="6600" b="1" dirty="0">
              <a:solidFill>
                <a:schemeClr val="bg1"/>
              </a:solidFill>
              <a:latin typeface="Calibri" pitchFamily="34" charset="0"/>
            </a:endParaRPr>
          </a:p>
        </p:txBody>
      </p:sp>
      <p:sp>
        <p:nvSpPr>
          <p:cNvPr id="160772"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
        <p:nvSpPr>
          <p:cNvPr id="160773" name="TextBox 3"/>
          <p:cNvSpPr txBox="1">
            <a:spLocks noChangeArrowheads="1"/>
          </p:cNvSpPr>
          <p:nvPr/>
        </p:nvSpPr>
        <p:spPr bwMode="auto">
          <a:xfrm>
            <a:off x="609600" y="3170238"/>
            <a:ext cx="8229600" cy="2062103"/>
          </a:xfrm>
          <a:prstGeom prst="rect">
            <a:avLst/>
          </a:prstGeom>
          <a:noFill/>
          <a:ln w="9525">
            <a:noFill/>
            <a:miter lim="800000"/>
            <a:headEnd/>
            <a:tailEnd/>
          </a:ln>
        </p:spPr>
        <p:txBody>
          <a:bodyPr>
            <a:spAutoFit/>
          </a:bodyPr>
          <a:lstStyle/>
          <a:p>
            <a:r>
              <a:rPr lang="en-US" sz="2000" i="1" dirty="0">
                <a:solidFill>
                  <a:schemeClr val="bg1"/>
                </a:solidFill>
                <a:latin typeface="Calibri" pitchFamily="34" charset="0"/>
              </a:rPr>
              <a:t>Questions and ideas to:</a:t>
            </a:r>
            <a:endParaRPr lang="en-US" sz="3200" dirty="0">
              <a:solidFill>
                <a:schemeClr val="bg1"/>
              </a:solidFill>
              <a:latin typeface="Calibri" pitchFamily="34" charset="0"/>
            </a:endParaRPr>
          </a:p>
          <a:p>
            <a:r>
              <a:rPr lang="en-US" sz="3200" dirty="0" smtClean="0">
                <a:solidFill>
                  <a:schemeClr val="bg1"/>
                </a:solidFill>
                <a:latin typeface="Calibri" pitchFamily="34" charset="0"/>
              </a:rPr>
              <a:t>@</a:t>
            </a:r>
            <a:r>
              <a:rPr lang="en-US" sz="3200" dirty="0" err="1" smtClean="0">
                <a:solidFill>
                  <a:schemeClr val="bg1"/>
                </a:solidFill>
                <a:latin typeface="Calibri" pitchFamily="34" charset="0"/>
              </a:rPr>
              <a:t>kumarSSR</a:t>
            </a:r>
            <a:endParaRPr lang="en-US" sz="3200" dirty="0" smtClean="0">
              <a:solidFill>
                <a:schemeClr val="bg1"/>
              </a:solidFill>
              <a:latin typeface="Calibri" pitchFamily="34" charset="0"/>
            </a:endParaRPr>
          </a:p>
          <a:p>
            <a:r>
              <a:rPr lang="en-US" sz="3200" dirty="0" smtClean="0">
                <a:solidFill>
                  <a:schemeClr val="bg1"/>
                </a:solidFill>
                <a:latin typeface="Calibri" pitchFamily="34" charset="0"/>
              </a:rPr>
              <a:t>@</a:t>
            </a:r>
            <a:r>
              <a:rPr lang="en-US" sz="3200" smtClean="0">
                <a:solidFill>
                  <a:schemeClr val="bg1"/>
                </a:solidFill>
                <a:latin typeface="Calibri" pitchFamily="34" charset="0"/>
              </a:rPr>
              <a:t>apigeeinstitute</a:t>
            </a:r>
            <a:endParaRPr lang="en-US" sz="3200" dirty="0">
              <a:solidFill>
                <a:srgbClr val="D7D7D7"/>
              </a:solidFill>
              <a:latin typeface="Calibri" pitchFamily="34" charset="0"/>
            </a:endParaRPr>
          </a:p>
          <a:p>
            <a:endParaRPr lang="en-US" sz="3200" dirty="0" smtClean="0">
              <a:solidFill>
                <a:schemeClr val="bg1"/>
              </a:solidFill>
              <a:latin typeface="Calibri"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8001000" y="304800"/>
            <a:ext cx="838200" cy="295275"/>
          </a:xfrm>
          <a:prstGeom prst="rect">
            <a:avLst/>
          </a:prstGeom>
          <a:noFill/>
          <a:ln w="9525">
            <a:noFill/>
            <a:miter lim="800000"/>
            <a:headEnd/>
            <a:tailEnd/>
          </a:ln>
        </p:spPr>
      </p:pic>
    </p:spTree>
    <p:extLst>
      <p:ext uri="{BB962C8B-B14F-4D97-AF65-F5344CB8AC3E}">
        <p14:creationId xmlns:p14="http://schemas.microsoft.com/office/powerpoint/2010/main" val="34607529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p:cNvSpPr>
          <p:nvPr/>
        </p:nvSpPr>
        <p:spPr bwMode="auto">
          <a:xfrm>
            <a:off x="2463800" y="381000"/>
            <a:ext cx="420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sz="2800" b="1">
                <a:solidFill>
                  <a:schemeClr val="tx1"/>
                </a:solidFill>
                <a:latin typeface="Courier" charset="0"/>
                <a:ea typeface="ＭＳ Ｐゴシック" charset="0"/>
                <a:sym typeface="Courier" charset="0"/>
              </a:rPr>
              <a:t>youtube.com/apigee</a:t>
            </a:r>
          </a:p>
        </p:txBody>
      </p:sp>
      <p:pic>
        <p:nvPicPr>
          <p:cNvPr id="4" name="Picture 1" descr="Screen Shot 2013-12-16 at 2.42.27 PM.png"/>
          <p:cNvPicPr>
            <a:picLocks noChangeAspect="1"/>
          </p:cNvPicPr>
          <p:nvPr/>
        </p:nvPicPr>
        <p:blipFill>
          <a:blip r:embed="rId2">
            <a:extLst>
              <a:ext uri="{28A0092B-C50C-407E-A947-70E740481C1C}">
                <a14:useLocalDpi xmlns:a14="http://schemas.microsoft.com/office/drawing/2010/main" val="0"/>
              </a:ext>
            </a:extLst>
          </a:blip>
          <a:srcRect t="5283"/>
          <a:stretch>
            <a:fillRect/>
          </a:stretch>
        </p:blipFill>
        <p:spPr bwMode="auto">
          <a:xfrm>
            <a:off x="1003300" y="1066800"/>
            <a:ext cx="7137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4234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5-08 at 3.03.3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3580" y="1119424"/>
            <a:ext cx="7856840" cy="5433776"/>
          </a:xfrm>
          <a:prstGeom prst="rect">
            <a:avLst/>
          </a:prstGeom>
        </p:spPr>
      </p:pic>
      <p:sp>
        <p:nvSpPr>
          <p:cNvPr id="3" name="Rectangle 4"/>
          <p:cNvSpPr>
            <a:spLocks/>
          </p:cNvSpPr>
          <p:nvPr/>
        </p:nvSpPr>
        <p:spPr bwMode="auto">
          <a:xfrm>
            <a:off x="1606550" y="381000"/>
            <a:ext cx="5930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pPr algn="ctr"/>
            <a:r>
              <a:rPr lang="en-US" sz="2800" b="1" dirty="0" err="1" smtClean="0">
                <a:latin typeface="Courier" charset="0"/>
                <a:ea typeface="ＭＳ Ｐゴシック" charset="0"/>
                <a:sym typeface="Courier" charset="0"/>
              </a:rPr>
              <a:t>slideshare.net</a:t>
            </a:r>
            <a:r>
              <a:rPr lang="en-US" sz="2800" b="1" dirty="0">
                <a:latin typeface="Courier" charset="0"/>
                <a:ea typeface="ＭＳ Ｐゴシック" charset="0"/>
                <a:sym typeface="Courier" charset="0"/>
              </a:rPr>
              <a:t>/</a:t>
            </a:r>
            <a:r>
              <a:rPr lang="en-US" sz="2800" b="1" dirty="0" err="1">
                <a:latin typeface="Courier" charset="0"/>
                <a:ea typeface="ＭＳ Ｐゴシック" charset="0"/>
                <a:sym typeface="Courier" charset="0"/>
              </a:rPr>
              <a:t>apigee</a:t>
            </a:r>
            <a:endParaRPr lang="en-US" sz="2800" b="1" dirty="0">
              <a:solidFill>
                <a:schemeClr val="tx1"/>
              </a:solidFill>
              <a:latin typeface="Courier" charset="0"/>
              <a:ea typeface="ＭＳ Ｐゴシック" charset="0"/>
              <a:sym typeface="Courier" charset="0"/>
            </a:endParaRPr>
          </a:p>
        </p:txBody>
      </p:sp>
    </p:spTree>
    <p:extLst>
      <p:ext uri="{BB962C8B-B14F-4D97-AF65-F5344CB8AC3E}">
        <p14:creationId xmlns:p14="http://schemas.microsoft.com/office/powerpoint/2010/main" val="30392817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81200"/>
            <a:ext cx="7696200" cy="4419600"/>
          </a:xfrm>
        </p:spPr>
        <p:txBody>
          <a:bodyPr/>
          <a:lstStyle/>
          <a:p>
            <a:pPr marL="0" indent="0">
              <a:buNone/>
            </a:pPr>
            <a:r>
              <a:rPr lang="en-US" sz="2600" dirty="0" smtClean="0"/>
              <a:t>A proven </a:t>
            </a:r>
            <a:r>
              <a:rPr lang="en-US" sz="2600" dirty="0"/>
              <a:t>p</a:t>
            </a:r>
            <a:r>
              <a:rPr lang="en-US" sz="2600" dirty="0" smtClean="0"/>
              <a:t>attern for digital business impact in any company</a:t>
            </a:r>
          </a:p>
          <a:p>
            <a:pPr marL="0" indent="0">
              <a:buNone/>
            </a:pPr>
            <a:endParaRPr lang="en-US" sz="2600" dirty="0" smtClean="0"/>
          </a:p>
          <a:p>
            <a:pPr marL="0" indent="0">
              <a:buNone/>
            </a:pPr>
            <a:r>
              <a:rPr lang="en-US" sz="2600" dirty="0" smtClean="0"/>
              <a:t>The KPIs every digital transformation leader should </a:t>
            </a:r>
            <a:r>
              <a:rPr lang="en-US" sz="2600" dirty="0"/>
              <a:t>k</a:t>
            </a:r>
            <a:r>
              <a:rPr lang="en-US" sz="2600" dirty="0" smtClean="0"/>
              <a:t>now (&amp; love) to be successful</a:t>
            </a:r>
          </a:p>
          <a:p>
            <a:pPr marL="0" indent="0">
              <a:buNone/>
            </a:pPr>
            <a:endParaRPr lang="en-US" sz="2600" dirty="0" smtClean="0"/>
          </a:p>
          <a:p>
            <a:pPr marL="0" indent="0">
              <a:buNone/>
            </a:pPr>
            <a:r>
              <a:rPr lang="en-US" sz="2600" dirty="0" smtClean="0">
                <a:solidFill>
                  <a:schemeClr val="tx1"/>
                </a:solidFill>
              </a:rPr>
              <a:t>Case studies on choosing &amp; using the right KPIs for your digital strategy</a:t>
            </a:r>
            <a:endParaRPr lang="en-US" sz="2600" dirty="0">
              <a:solidFill>
                <a:schemeClr val="tx1"/>
              </a:solidFill>
            </a:endParaRPr>
          </a:p>
        </p:txBody>
      </p:sp>
      <p:sp>
        <p:nvSpPr>
          <p:cNvPr id="4" name="Title 3"/>
          <p:cNvSpPr txBox="1">
            <a:spLocks/>
          </p:cNvSpPr>
          <p:nvPr/>
        </p:nvSpPr>
        <p:spPr>
          <a:xfrm>
            <a:off x="457200" y="609600"/>
            <a:ext cx="82296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rgbClr val="2C2C2C"/>
                </a:solidFill>
                <a:latin typeface="+mj-lt"/>
                <a:ea typeface="+mj-ea"/>
                <a:cs typeface="+mj-cs"/>
              </a:defRPr>
            </a:lvl1pPr>
            <a:lvl2pPr algn="ctr" rtl="0" eaLnBrk="0" fontAlgn="base" hangingPunct="0">
              <a:spcBef>
                <a:spcPct val="0"/>
              </a:spcBef>
              <a:spcAft>
                <a:spcPct val="0"/>
              </a:spcAft>
              <a:defRPr sz="4400">
                <a:solidFill>
                  <a:srgbClr val="2C2C2C"/>
                </a:solidFill>
                <a:latin typeface="Calibri" pitchFamily="34" charset="0"/>
              </a:defRPr>
            </a:lvl2pPr>
            <a:lvl3pPr algn="ctr" rtl="0" eaLnBrk="0" fontAlgn="base" hangingPunct="0">
              <a:spcBef>
                <a:spcPct val="0"/>
              </a:spcBef>
              <a:spcAft>
                <a:spcPct val="0"/>
              </a:spcAft>
              <a:defRPr sz="4400">
                <a:solidFill>
                  <a:srgbClr val="2C2C2C"/>
                </a:solidFill>
                <a:latin typeface="Calibri" pitchFamily="34" charset="0"/>
              </a:defRPr>
            </a:lvl3pPr>
            <a:lvl4pPr algn="ctr" rtl="0" eaLnBrk="0" fontAlgn="base" hangingPunct="0">
              <a:spcBef>
                <a:spcPct val="0"/>
              </a:spcBef>
              <a:spcAft>
                <a:spcPct val="0"/>
              </a:spcAft>
              <a:defRPr sz="4400">
                <a:solidFill>
                  <a:srgbClr val="2C2C2C"/>
                </a:solidFill>
                <a:latin typeface="Calibri" pitchFamily="34" charset="0"/>
              </a:defRPr>
            </a:lvl4pPr>
            <a:lvl5pPr algn="ctr" rtl="0" eaLnBrk="0" fontAlgn="base" hangingPunct="0">
              <a:spcBef>
                <a:spcPct val="0"/>
              </a:spcBef>
              <a:spcAft>
                <a:spcPct val="0"/>
              </a:spcAft>
              <a:defRPr sz="4400">
                <a:solidFill>
                  <a:srgbClr val="2C2C2C"/>
                </a:solidFill>
                <a:latin typeface="Calibri" pitchFamily="34" charset="0"/>
              </a:defRPr>
            </a:lvl5pPr>
            <a:lvl6pPr marL="457200" algn="ctr" rtl="0" fontAlgn="base">
              <a:spcBef>
                <a:spcPct val="0"/>
              </a:spcBef>
              <a:spcAft>
                <a:spcPct val="0"/>
              </a:spcAft>
              <a:defRPr sz="4400">
                <a:solidFill>
                  <a:srgbClr val="2C2C2C"/>
                </a:solidFill>
                <a:latin typeface="Calibri" pitchFamily="34" charset="0"/>
              </a:defRPr>
            </a:lvl6pPr>
            <a:lvl7pPr marL="914400" algn="ctr" rtl="0" fontAlgn="base">
              <a:spcBef>
                <a:spcPct val="0"/>
              </a:spcBef>
              <a:spcAft>
                <a:spcPct val="0"/>
              </a:spcAft>
              <a:defRPr sz="4400">
                <a:solidFill>
                  <a:srgbClr val="2C2C2C"/>
                </a:solidFill>
                <a:latin typeface="Calibri" pitchFamily="34" charset="0"/>
              </a:defRPr>
            </a:lvl7pPr>
            <a:lvl8pPr marL="1371600" algn="ctr" rtl="0" fontAlgn="base">
              <a:spcBef>
                <a:spcPct val="0"/>
              </a:spcBef>
              <a:spcAft>
                <a:spcPct val="0"/>
              </a:spcAft>
              <a:defRPr sz="4400">
                <a:solidFill>
                  <a:srgbClr val="2C2C2C"/>
                </a:solidFill>
                <a:latin typeface="Calibri" pitchFamily="34" charset="0"/>
              </a:defRPr>
            </a:lvl8pPr>
            <a:lvl9pPr marL="1828800" algn="ctr" rtl="0" fontAlgn="base">
              <a:spcBef>
                <a:spcPct val="0"/>
              </a:spcBef>
              <a:spcAft>
                <a:spcPct val="0"/>
              </a:spcAft>
              <a:defRPr sz="4400">
                <a:solidFill>
                  <a:srgbClr val="2C2C2C"/>
                </a:solidFill>
                <a:latin typeface="Calibri" pitchFamily="34" charset="0"/>
              </a:defRPr>
            </a:lvl9pPr>
          </a:lstStyle>
          <a:p>
            <a:pPr algn="l" fontAlgn="auto">
              <a:spcBef>
                <a:spcPts val="0"/>
              </a:spcBef>
              <a:spcAft>
                <a:spcPts val="0"/>
              </a:spcAft>
            </a:pPr>
            <a:r>
              <a:rPr lang="en-US" sz="2800" b="1" dirty="0" smtClean="0">
                <a:solidFill>
                  <a:srgbClr val="000000"/>
                </a:solidFill>
                <a:latin typeface="+mn-lt"/>
                <a:ea typeface="+mn-ea"/>
                <a:cs typeface="+mn-cs"/>
              </a:rPr>
              <a:t>Agenda: </a:t>
            </a:r>
            <a:r>
              <a:rPr lang="en-US" sz="2800" b="1" i="1" dirty="0" smtClean="0">
                <a:solidFill>
                  <a:srgbClr val="000000"/>
                </a:solidFill>
                <a:latin typeface="+mn-lt"/>
                <a:ea typeface="+mn-ea"/>
                <a:cs typeface="+mn-cs"/>
              </a:rPr>
              <a:t>Excitement </a:t>
            </a:r>
            <a:r>
              <a:rPr lang="en-US" sz="2800" b="1" dirty="0" smtClean="0">
                <a:solidFill>
                  <a:srgbClr val="000000"/>
                </a:solidFill>
                <a:latin typeface="+mn-lt"/>
                <a:ea typeface="+mn-ea"/>
                <a:cs typeface="+mn-cs"/>
              </a:rPr>
              <a:t>about KPIs</a:t>
            </a:r>
            <a:endParaRPr lang="en-US" sz="2800" b="1" dirty="0">
              <a:solidFill>
                <a:srgbClr val="000000"/>
              </a:solidFill>
              <a:latin typeface="+mn-lt"/>
              <a:ea typeface="+mn-ea"/>
              <a:cs typeface="+mn-cs"/>
            </a:endParaRPr>
          </a:p>
        </p:txBody>
      </p:sp>
    </p:spTree>
    <p:extLst>
      <p:ext uri="{BB962C8B-B14F-4D97-AF65-F5344CB8AC3E}">
        <p14:creationId xmlns:p14="http://schemas.microsoft.com/office/powerpoint/2010/main" val="41371482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0" y="0"/>
            <a:ext cx="9144000" cy="6858000"/>
          </a:xfrm>
          <a:prstGeom prst="rect">
            <a:avLst/>
          </a:prstGeom>
          <a:solidFill>
            <a:srgbClr val="3F3836"/>
          </a:solidFill>
          <a:ln w="9525">
            <a:solidFill>
              <a:schemeClr val="tx1"/>
            </a:solidFill>
            <a:miter lim="800000"/>
            <a:headEnd/>
            <a:tailEnd/>
          </a:ln>
        </p:spPr>
        <p:txBody>
          <a:bodyPr wrap="none" anchor="ctr"/>
          <a:lstStyle/>
          <a:p>
            <a:endParaRPr lang="en-US" dirty="0"/>
          </a:p>
        </p:txBody>
      </p:sp>
      <p:sp>
        <p:nvSpPr>
          <p:cNvPr id="3075" name="TextBox 1"/>
          <p:cNvSpPr txBox="1">
            <a:spLocks noChangeArrowheads="1"/>
          </p:cNvSpPr>
          <p:nvPr/>
        </p:nvSpPr>
        <p:spPr bwMode="auto">
          <a:xfrm>
            <a:off x="609600" y="3083004"/>
            <a:ext cx="8229600" cy="2862322"/>
          </a:xfrm>
          <a:prstGeom prst="rect">
            <a:avLst/>
          </a:prstGeom>
          <a:noFill/>
          <a:ln w="9525">
            <a:noFill/>
            <a:miter lim="800000"/>
            <a:headEnd/>
            <a:tailEnd/>
          </a:ln>
        </p:spPr>
        <p:txBody>
          <a:bodyPr wrap="square">
            <a:spAutoFit/>
          </a:bodyPr>
          <a:lstStyle/>
          <a:p>
            <a:r>
              <a:rPr lang="en-US" sz="6000" b="1" dirty="0" smtClean="0">
                <a:solidFill>
                  <a:schemeClr val="bg1"/>
                </a:solidFill>
                <a:latin typeface="Calibri" pitchFamily="34" charset="0"/>
              </a:rPr>
              <a:t>But wait, what’s different now? </a:t>
            </a:r>
          </a:p>
          <a:p>
            <a:r>
              <a:rPr lang="en-US" sz="6000" b="1" dirty="0" smtClean="0">
                <a:solidFill>
                  <a:schemeClr val="bg1"/>
                </a:solidFill>
                <a:latin typeface="Calibri" pitchFamily="34" charset="0"/>
              </a:rPr>
              <a:t>(Is this just BI part XVII?)</a:t>
            </a:r>
            <a:endParaRPr lang="en-US" sz="6000" b="1" dirty="0">
              <a:solidFill>
                <a:schemeClr val="bg1"/>
              </a:solidFill>
              <a:latin typeface="Calibri" pitchFamily="34" charset="0"/>
            </a:endParaRPr>
          </a:p>
        </p:txBody>
      </p:sp>
      <p:sp>
        <p:nvSpPr>
          <p:cNvPr id="3076" name="Rectangle 4"/>
          <p:cNvSpPr>
            <a:spLocks noChangeArrowheads="1"/>
          </p:cNvSpPr>
          <p:nvPr/>
        </p:nvSpPr>
        <p:spPr bwMode="auto">
          <a:xfrm>
            <a:off x="152400" y="152400"/>
            <a:ext cx="8839200" cy="6553200"/>
          </a:xfrm>
          <a:prstGeom prst="rect">
            <a:avLst/>
          </a:prstGeom>
          <a:noFill/>
          <a:ln w="6350">
            <a:solidFill>
              <a:srgbClr val="848484"/>
            </a:solidFill>
            <a:miter lim="800000"/>
            <a:headEnd/>
            <a:tailEnd/>
          </a:ln>
        </p:spPr>
        <p:txBody>
          <a:bodyPr wrap="none" anchor="ctr"/>
          <a:lstStyle/>
          <a:p>
            <a:endParaRPr lang="en-US" dirty="0"/>
          </a:p>
        </p:txBody>
      </p:sp>
    </p:spTree>
    <p:extLst>
      <p:ext uri="{BB962C8B-B14F-4D97-AF65-F5344CB8AC3E}">
        <p14:creationId xmlns:p14="http://schemas.microsoft.com/office/powerpoint/2010/main" val="3575489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835859"/>
            <a:ext cx="8153400" cy="4580742"/>
          </a:xfrm>
          <a:prstGeom prst="rect">
            <a:avLst/>
          </a:prstGeom>
        </p:spPr>
        <p:txBody>
          <a:bodyPr wrap="square">
            <a:spAutoFit/>
          </a:bodyPr>
          <a:lstStyle/>
          <a:p>
            <a:r>
              <a:rPr lang="en-US" sz="2800" dirty="0" smtClean="0">
                <a:latin typeface="Calibri"/>
                <a:cs typeface="Calibri"/>
              </a:rPr>
              <a:t>Digital Transformation is here</a:t>
            </a:r>
          </a:p>
          <a:p>
            <a:endParaRPr lang="en-US" sz="2800" dirty="0">
              <a:latin typeface="Calibri"/>
              <a:cs typeface="Calibri"/>
            </a:endParaRPr>
          </a:p>
          <a:p>
            <a:r>
              <a:rPr lang="en-US" sz="2800" dirty="0" smtClean="0">
                <a:latin typeface="Calibri"/>
                <a:cs typeface="Calibri"/>
              </a:rPr>
              <a:t>Consumption </a:t>
            </a:r>
            <a:r>
              <a:rPr lang="en-US" sz="2800" dirty="0">
                <a:latin typeface="Calibri"/>
                <a:cs typeface="Calibri"/>
              </a:rPr>
              <a:t>p</a:t>
            </a:r>
            <a:r>
              <a:rPr lang="en-US" sz="2800" dirty="0" smtClean="0">
                <a:latin typeface="Calibri"/>
                <a:cs typeface="Calibri"/>
              </a:rPr>
              <a:t>atterns are changing</a:t>
            </a:r>
          </a:p>
          <a:p>
            <a:endParaRPr lang="en-US" sz="2800" dirty="0">
              <a:latin typeface="Calibri"/>
              <a:cs typeface="Calibri"/>
            </a:endParaRPr>
          </a:p>
          <a:p>
            <a:r>
              <a:rPr lang="en-US" sz="2800" dirty="0" smtClean="0">
                <a:latin typeface="Calibri"/>
                <a:cs typeface="Calibri"/>
              </a:rPr>
              <a:t>Ability to influence and enhance customer experience in real time is a competitive advantage</a:t>
            </a:r>
          </a:p>
          <a:p>
            <a:endParaRPr lang="en-US" sz="2800" dirty="0">
              <a:latin typeface="Calibri"/>
              <a:cs typeface="Calibri"/>
            </a:endParaRPr>
          </a:p>
          <a:p>
            <a:r>
              <a:rPr lang="en-US" sz="2800" dirty="0" smtClean="0">
                <a:latin typeface="Calibri"/>
                <a:cs typeface="Calibri"/>
              </a:rPr>
              <a:t>Ability to improve and adapt in real time is a competitive advantage</a:t>
            </a:r>
            <a:endParaRPr lang="en-US" sz="2800" dirty="0">
              <a:latin typeface="Calibri"/>
              <a:cs typeface="Calibri"/>
            </a:endParaRPr>
          </a:p>
          <a:p>
            <a:pPr>
              <a:lnSpc>
                <a:spcPct val="150000"/>
              </a:lnSpc>
            </a:pPr>
            <a:endParaRPr lang="en-US" sz="2800" dirty="0">
              <a:latin typeface="Calibri"/>
              <a:cs typeface="Calibri"/>
            </a:endParaRPr>
          </a:p>
        </p:txBody>
      </p:sp>
    </p:spTree>
    <p:extLst>
      <p:ext uri="{BB962C8B-B14F-4D97-AF65-F5344CB8AC3E}">
        <p14:creationId xmlns:p14="http://schemas.microsoft.com/office/powerpoint/2010/main" val="87694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000" y="1981200"/>
            <a:ext cx="4076700" cy="2717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50948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E3B30"/>
      </a:dk2>
      <a:lt2>
        <a:srgbClr val="FBEEC9"/>
      </a:lt2>
      <a:accent1>
        <a:srgbClr val="B9420D"/>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21515</TotalTime>
  <Words>1460</Words>
  <Application>Microsoft Macintosh PowerPoint</Application>
  <PresentationFormat>On-screen Show (4:3)</PresentationFormat>
  <Paragraphs>232</Paragraphs>
  <Slides>35</Slides>
  <Notes>17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Portfolio  Collection of registered apps for an API platform in various stages of experimentation and development targeting varied user segments, use cases, channels and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dc:creator>
  <cp:lastModifiedBy>Biruté Awasthi</cp:lastModifiedBy>
  <cp:revision>919</cp:revision>
  <dcterms:created xsi:type="dcterms:W3CDTF">2010-04-28T23:04:14Z</dcterms:created>
  <dcterms:modified xsi:type="dcterms:W3CDTF">2014-02-07T21:24:24Z</dcterms:modified>
</cp:coreProperties>
</file>